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notesSlides/notesSlide1.xml" ContentType="application/vnd.openxmlformats-officedocument.presentationml.notesSlide+xml"/>
  <Override PartName="/ppt/media/image7.jpeg" ContentType="image/jpeg"/>
  <Override PartName="/ppt/media/image8.jpeg" ContentType="image/jpeg"/>
  <Override PartName="/ppt/notesSlides/notesSlide2.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3.xml" ContentType="application/vnd.openxmlformats-officedocument.presentationml.notesSlide+xml"/>
  <Override PartName="/ppt/media/image12.jpeg" ContentType="image/jpeg"/>
  <Override PartName="/ppt/notesSlides/notesSlide4.xml" ContentType="application/vnd.openxmlformats-officedocument.presentationml.notesSlide+xml"/>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ph type="sldImg"/>
          </p:nvPr>
        </p:nvSpPr>
        <p:spPr>
          <a:xfrm>
            <a:off x="1143000" y="685800"/>
            <a:ext cx="4572000" cy="3429000"/>
          </a:xfrm>
          <a:prstGeom prst="rect">
            <a:avLst/>
          </a:prstGeom>
        </p:spPr>
        <p:txBody>
          <a:bodyPr/>
          <a:lstStyle/>
          <a:p>
            <a:pPr/>
          </a:p>
        </p:txBody>
      </p:sp>
      <p:sp>
        <p:nvSpPr>
          <p:cNvPr id="239" name="Shape 23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46.2 How Does Information Flow in a Neuron?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46.12 Neurons Meet and Transfer Information at Synapses.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48.7 Major Skeletal Muscles Make Up a Large Portion of the Human Body.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48.2 Skeletal-Fiber Types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Major hurdles is cost = slow growth rate</a:t>
            </a:r>
          </a:p>
          <a:p>
            <a:pPr defTabSz="914400">
              <a:lnSpc>
                <a:spcPct val="100000"/>
              </a:lnSpc>
              <a:spcBef>
                <a:spcPts val="400"/>
              </a:spcBef>
              <a:defRPr sz="1200">
                <a:latin typeface="Times New Roman"/>
                <a:ea typeface="Times New Roman"/>
                <a:cs typeface="Times New Roman"/>
                <a:sym typeface="Times New Roman"/>
              </a:defRPr>
            </a:pPr>
          </a:p>
          <a:p>
            <a:pPr defTabSz="914400">
              <a:lnSpc>
                <a:spcPct val="100000"/>
              </a:lnSpc>
              <a:spcBef>
                <a:spcPts val="400"/>
              </a:spcBef>
              <a:defRPr sz="1200">
                <a:latin typeface="Times New Roman"/>
                <a:ea typeface="Times New Roman"/>
                <a:cs typeface="Times New Roman"/>
                <a:sym typeface="Times New Roman"/>
              </a:defRPr>
            </a:pPr>
            <a:r>
              <a:t>Many factors that controll growth in fish</a:t>
            </a:r>
          </a:p>
          <a:p>
            <a:pPr defTabSz="914400">
              <a:lnSpc>
                <a:spcPct val="100000"/>
              </a:lnSpc>
              <a:spcBef>
                <a:spcPts val="400"/>
              </a:spcBef>
              <a:defRPr sz="1200">
                <a:latin typeface="Times New Roman"/>
                <a:ea typeface="Times New Roman"/>
                <a:cs typeface="Times New Roman"/>
                <a:sym typeface="Times New Roman"/>
              </a:defRPr>
            </a:pPr>
            <a:r>
              <a:t>particular interest is the internal regulators of growth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Shape 569"/>
          <p:cNvSpPr/>
          <p:nvPr>
            <p:ph type="sldImg"/>
          </p:nvPr>
        </p:nvSpPr>
        <p:spPr>
          <a:prstGeom prst="rect">
            <a:avLst/>
          </a:prstGeom>
        </p:spPr>
        <p:txBody>
          <a:bodyPr/>
          <a:lstStyle/>
          <a:p>
            <a:pPr/>
          </a:p>
        </p:txBody>
      </p:sp>
      <p:sp>
        <p:nvSpPr>
          <p:cNvPr id="570" name="Shape 570"/>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GH is a stimulator of growth</a:t>
            </a:r>
          </a:p>
          <a:p>
            <a:pPr defTabSz="914400">
              <a:lnSpc>
                <a:spcPct val="100000"/>
              </a:lnSpc>
              <a:spcBef>
                <a:spcPts val="400"/>
              </a:spcBef>
              <a:defRPr sz="1200">
                <a:latin typeface="Times New Roman"/>
                <a:ea typeface="Times New Roman"/>
                <a:cs typeface="Times New Roman"/>
                <a:sym typeface="Times New Roman"/>
              </a:defRPr>
            </a:pPr>
          </a:p>
          <a:p>
            <a:pPr defTabSz="914400">
              <a:lnSpc>
                <a:spcPct val="100000"/>
              </a:lnSpc>
              <a:spcBef>
                <a:spcPts val="400"/>
              </a:spcBef>
              <a:defRPr sz="1200">
                <a:latin typeface="Times New Roman"/>
                <a:ea typeface="Times New Roman"/>
                <a:cs typeface="Times New Roman"/>
                <a:sym typeface="Times New Roman"/>
              </a:defRPr>
            </a:pPr>
          </a:p>
          <a:p>
            <a:pPr defTabSz="914400">
              <a:lnSpc>
                <a:spcPct val="100000"/>
              </a:lnSpc>
              <a:spcBef>
                <a:spcPts val="400"/>
              </a:spcBef>
              <a:defRPr sz="1200">
                <a:latin typeface="Times New Roman"/>
                <a:ea typeface="Times New Roman"/>
                <a:cs typeface="Times New Roman"/>
                <a:sym typeface="Times New Roman"/>
              </a:defRPr>
            </a:pPr>
            <a:r>
              <a:t>MSTN new inhibitor of muscle growth</a:t>
            </a:r>
          </a:p>
          <a:p>
            <a:pPr defTabSz="914400">
              <a:lnSpc>
                <a:spcPct val="100000"/>
              </a:lnSpc>
              <a:spcBef>
                <a:spcPts val="400"/>
              </a:spcBef>
              <a:defRPr sz="1200">
                <a:latin typeface="Times New Roman"/>
                <a:ea typeface="Times New Roman"/>
                <a:cs typeface="Times New Roman"/>
                <a:sym typeface="Times New Roman"/>
              </a:defRPr>
            </a:pPr>
          </a:p>
          <a:p>
            <a:pPr defTabSz="914400">
              <a:lnSpc>
                <a:spcPct val="100000"/>
              </a:lnSpc>
              <a:spcBef>
                <a:spcPts val="400"/>
              </a:spcBef>
              <a:defRPr sz="1200">
                <a:latin typeface="Times New Roman"/>
                <a:ea typeface="Times New Roman"/>
                <a:cs typeface="Times New Roman"/>
                <a:sym typeface="Times New Roman"/>
              </a:defRPr>
            </a:pPr>
            <a:r>
              <a:t>Though different pathways I have gone up to Canada to sample transgenic GH Salmon and plan to look MSTN</a:t>
            </a:r>
          </a:p>
          <a:p>
            <a:pPr defTabSz="914400">
              <a:lnSpc>
                <a:spcPct val="100000"/>
              </a:lnSpc>
              <a:spcBef>
                <a:spcPts val="400"/>
              </a:spcBef>
              <a:defRPr sz="1200">
                <a:latin typeface="Times New Roman"/>
                <a:ea typeface="Times New Roman"/>
                <a:cs typeface="Times New Roman"/>
                <a:sym typeface="Times New Roman"/>
              </a:defRPr>
            </a:pPr>
            <a:r>
              <a:t>basically my thesis can be broken down into  two sections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defTabSz="914400">
              <a:lnSpc>
                <a:spcPct val="100000"/>
              </a:lnSpc>
              <a:spcBef>
                <a:spcPts val="500"/>
              </a:spcBef>
              <a:defRPr b="1" sz="1200">
                <a:solidFill>
                  <a:srgbClr val="009900"/>
                </a:solidFill>
                <a:latin typeface="Times New Roman"/>
                <a:ea typeface="Times New Roman"/>
                <a:cs typeface="Times New Roman"/>
                <a:sym typeface="Times New Roman"/>
              </a:defRPr>
            </a:pPr>
            <a:r>
              <a:t>Figure 1</a:t>
            </a:r>
            <a:r>
              <a:rPr b="0">
                <a:solidFill>
                  <a:srgbClr val="000000"/>
                </a:solidFill>
              </a:rPr>
              <a:t>.  </a:t>
            </a:r>
            <a:r>
              <a:rPr b="0" sz="2200">
                <a:solidFill>
                  <a:srgbClr val="000000"/>
                </a:solidFill>
              </a:rPr>
              <a:t>Increased muscle mass in myostatin mutant animals. (a) Adult mice showing the altered body shape of myostatin mutant (right) as compared to wild-type (left) animals. (b–e) Increase in muscle size of forelimbs (b,c) and hindlimbs (d,e) of myostatin mutant (c,e) as compared to wild-type (b,d) mice. (f) A Belgian Blue bull homozygous for a myostatin mutation (courtesy of C Pennington, D Garrels).</a:t>
            </a:r>
            <a:endParaRPr sz="2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 name="Shape 751"/>
          <p:cNvSpPr/>
          <p:nvPr>
            <p:ph type="sldImg"/>
          </p:nvPr>
        </p:nvSpPr>
        <p:spPr>
          <a:prstGeom prst="rect">
            <a:avLst/>
          </a:prstGeom>
        </p:spPr>
        <p:txBody>
          <a:bodyPr/>
          <a:lstStyle/>
          <a:p>
            <a:pPr/>
          </a:p>
        </p:txBody>
      </p:sp>
      <p:sp>
        <p:nvSpPr>
          <p:cNvPr id="752" name="Shape 752"/>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with the white muscle seem to correlate with growth rate when fish of the</a:t>
            </a:r>
          </a:p>
          <a:p>
            <a:pPr defTabSz="914400">
              <a:lnSpc>
                <a:spcPct val="100000"/>
              </a:lnSpc>
              <a:spcBef>
                <a:spcPts val="400"/>
              </a:spcBef>
              <a:defRPr sz="1200">
                <a:latin typeface="Times New Roman"/>
                <a:ea typeface="Times New Roman"/>
                <a:cs typeface="Times New Roman"/>
                <a:sym typeface="Times New Roman"/>
              </a:defRPr>
            </a:pPr>
            <a:r>
              <a:t>same size are compared (slow size controls with highest levels and fast</a:t>
            </a:r>
          </a:p>
          <a:p>
            <a:pPr defTabSz="914400">
              <a:lnSpc>
                <a:spcPct val="100000"/>
              </a:lnSpc>
              <a:spcBef>
                <a:spcPts val="400"/>
              </a:spcBef>
              <a:defRPr sz="1200">
                <a:latin typeface="Times New Roman"/>
                <a:ea typeface="Times New Roman"/>
                <a:cs typeface="Times New Roman"/>
                <a:sym typeface="Times New Roman"/>
              </a:defRPr>
            </a:pPr>
            <a:r>
              <a:t>growing transgenics with lower levels). I wonder if small fish (age</a:t>
            </a:r>
          </a:p>
          <a:p>
            <a:pPr defTabSz="914400">
              <a:lnSpc>
                <a:spcPct val="100000"/>
              </a:lnSpc>
              <a:spcBef>
                <a:spcPts val="400"/>
              </a:spcBef>
              <a:defRPr sz="1200">
                <a:latin typeface="Times New Roman"/>
                <a:ea typeface="Times New Roman"/>
                <a:cs typeface="Times New Roman"/>
                <a:sym typeface="Times New Roman"/>
              </a:defRPr>
            </a:pPr>
            <a:r>
              <a:t>controls) have higher levels anyway? Has an ontogenetic series been</a:t>
            </a:r>
          </a:p>
          <a:p>
            <a:pPr defTabSz="914400">
              <a:lnSpc>
                <a:spcPct val="100000"/>
              </a:lnSpc>
              <a:spcBef>
                <a:spcPts val="400"/>
              </a:spcBef>
              <a:defRPr sz="1200">
                <a:latin typeface="Times New Roman"/>
                <a:ea typeface="Times New Roman"/>
                <a:cs typeface="Times New Roman"/>
                <a:sym typeface="Times New Roman"/>
              </a:defRPr>
            </a:pPr>
            <a:r>
              <a:t>examined for expression? Can you remind me whether mysotatin works in</a:t>
            </a:r>
          </a:p>
          <a:p>
            <a:pPr defTabSz="914400">
              <a:lnSpc>
                <a:spcPct val="100000"/>
              </a:lnSpc>
              <a:spcBef>
                <a:spcPts val="400"/>
              </a:spcBef>
              <a:defRPr sz="1200">
                <a:latin typeface="Times New Roman"/>
                <a:ea typeface="Times New Roman"/>
                <a:cs typeface="Times New Roman"/>
                <a:sym typeface="Times New Roman"/>
              </a:defRPr>
            </a:pPr>
            <a:r>
              <a:t>both red and white muscle?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hape 117"/>
          <p:cNvSpPr/>
          <p:nvPr/>
        </p:nvSpPr>
        <p:spPr>
          <a:xfrm>
            <a:off x="-1" y="9429891"/>
            <a:ext cx="978521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650240">
              <a:spcBef>
                <a:spcPts val="700"/>
              </a:spcBef>
              <a:defRPr sz="1200">
                <a:latin typeface="Tahoma"/>
                <a:ea typeface="Tahoma"/>
                <a:cs typeface="Tahoma"/>
                <a:sym typeface="Tahoma"/>
              </a:defRPr>
            </a:lvl1pPr>
          </a:lstStyle>
          <a:p>
            <a:pPr/>
            <a:r>
              <a:t>     © 2014 Pearson Education, Inc.</a:t>
            </a:r>
          </a:p>
        </p:txBody>
      </p:sp>
      <p:sp>
        <p:nvSpPr>
          <p:cNvPr id="118" name="Shape 118"/>
          <p:cNvSpPr/>
          <p:nvPr>
            <p:ph type="sldNum" sz="quarter" idx="2"/>
          </p:nvPr>
        </p:nvSpPr>
        <p:spPr>
          <a:xfrm>
            <a:off x="6285653" y="8779792"/>
            <a:ext cx="3034454"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5" name="Shape 125"/>
          <p:cNvSpPr/>
          <p:nvPr/>
        </p:nvSpPr>
        <p:spPr>
          <a:xfrm>
            <a:off x="38382" y="9460088"/>
            <a:ext cx="4118187" cy="30286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1200">
                <a:latin typeface="Arial"/>
                <a:ea typeface="Arial"/>
                <a:cs typeface="Arial"/>
                <a:sym typeface="Arial"/>
              </a:defRPr>
            </a:lvl1pPr>
          </a:lstStyle>
          <a:p>
            <a:pPr/>
            <a:r>
              <a:t>© 2014 Pearson Education, Inc.</a:t>
            </a:r>
          </a:p>
        </p:txBody>
      </p:sp>
      <p:sp>
        <p:nvSpPr>
          <p:cNvPr id="126" name="Shape 126"/>
          <p:cNvSpPr/>
          <p:nvPr>
            <p:ph type="sldNum" sz="quarter" idx="2"/>
          </p:nvPr>
        </p:nvSpPr>
        <p:spPr>
          <a:xfrm>
            <a:off x="6285653" y="8779792"/>
            <a:ext cx="3034454"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Default 0">
    <p:bg>
      <p:bgPr>
        <a:gradFill flip="none" rotWithShape="1">
          <a:gsLst>
            <a:gs pos="0">
              <a:srgbClr val="002F5E"/>
            </a:gs>
            <a:gs pos="100000">
              <a:srgbClr val="0066CC"/>
            </a:gs>
          </a:gsLst>
          <a:lin ang="16200000" scaled="0"/>
        </a:gradFill>
      </p:bgPr>
    </p:bg>
    <p:spTree>
      <p:nvGrpSpPr>
        <p:cNvPr id="1" name=""/>
        <p:cNvGrpSpPr/>
        <p:nvPr/>
      </p:nvGrpSpPr>
      <p:grpSpPr>
        <a:xfrm>
          <a:off x="0" y="0"/>
          <a:ext cx="0" cy="0"/>
          <a:chOff x="0" y="0"/>
          <a:chExt cx="0" cy="0"/>
        </a:xfrm>
      </p:grpSpPr>
      <p:sp>
        <p:nvSpPr>
          <p:cNvPr id="133" name="Shape 133"/>
          <p:cNvSpPr/>
          <p:nvPr>
            <p:ph type="title"/>
          </p:nvPr>
        </p:nvSpPr>
        <p:spPr>
          <a:xfrm>
            <a:off x="975359" y="866986"/>
            <a:ext cx="11054082" cy="1625601"/>
          </a:xfrm>
          <a:prstGeom prst="rect">
            <a:avLst/>
          </a:prstGeom>
        </p:spPr>
        <p:txBody>
          <a:bodyPr lIns="65476" tIns="65476" rIns="65476" bIns="65476"/>
          <a:lstStyle>
            <a:lvl1pPr algn="l"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lvl1pPr>
          </a:lstStyle>
          <a:p>
            <a:pPr/>
            <a:r>
              <a:t>Title Text</a:t>
            </a:r>
          </a:p>
        </p:txBody>
      </p:sp>
      <p:sp>
        <p:nvSpPr>
          <p:cNvPr id="134" name="Shape 134"/>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gradFill flip="none" rotWithShape="1">
          <a:gsLst>
            <a:gs pos="0">
              <a:srgbClr val="002F5E"/>
            </a:gs>
            <a:gs pos="100000">
              <a:srgbClr val="0066CC"/>
            </a:gs>
          </a:gsLst>
          <a:lin ang="16200000" scaled="0"/>
        </a:gradFill>
      </p:bgPr>
    </p:bg>
    <p:spTree>
      <p:nvGrpSpPr>
        <p:cNvPr id="1" name=""/>
        <p:cNvGrpSpPr/>
        <p:nvPr/>
      </p:nvGrpSpPr>
      <p:grpSpPr>
        <a:xfrm>
          <a:off x="0" y="0"/>
          <a:ext cx="0" cy="0"/>
          <a:chOff x="0" y="0"/>
          <a:chExt cx="0" cy="0"/>
        </a:xfrm>
      </p:grpSpPr>
      <p:sp>
        <p:nvSpPr>
          <p:cNvPr id="141" name="Shape 141"/>
          <p:cNvSpPr/>
          <p:nvPr/>
        </p:nvSpPr>
        <p:spPr>
          <a:xfrm>
            <a:off x="541866" y="-1"/>
            <a:ext cx="2059094" cy="9751344"/>
          </a:xfrm>
          <a:prstGeom prst="rect">
            <a:avLst/>
          </a:prstGeom>
          <a:gradFill>
            <a:gsLst>
              <a:gs pos="0">
                <a:srgbClr val="003F7E"/>
              </a:gs>
              <a:gs pos="100000">
                <a:srgbClr val="0066CC">
                  <a:alpha val="50000"/>
                </a:srgbClr>
              </a:gs>
            </a:gsLst>
            <a:lin ang="16200000"/>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42" name="Shape 142"/>
          <p:cNvSpPr/>
          <p:nvPr/>
        </p:nvSpPr>
        <p:spPr>
          <a:xfrm>
            <a:off x="216746" y="2492586"/>
            <a:ext cx="6719148" cy="216748"/>
          </a:xfrm>
          <a:prstGeom prst="rect">
            <a:avLst/>
          </a:prstGeom>
          <a:solidFill>
            <a:srgbClr val="00CCFF">
              <a:alpha val="50000"/>
            </a:srgbClr>
          </a:soli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43" name="Shape 143"/>
          <p:cNvSpPr/>
          <p:nvPr/>
        </p:nvSpPr>
        <p:spPr>
          <a:xfrm>
            <a:off x="975359" y="9428480"/>
            <a:ext cx="4985175" cy="322863"/>
          </a:xfrm>
          <a:prstGeom prst="rect">
            <a:avLst/>
          </a:prstGeom>
          <a:gradFill>
            <a:gsLst>
              <a:gs pos="0">
                <a:srgbClr val="761700"/>
              </a:gs>
              <a:gs pos="50000">
                <a:srgbClr val="FF3300"/>
              </a:gs>
              <a:gs pos="100000">
                <a:srgbClr val="761700"/>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44" name="Shape 144"/>
          <p:cNvSpPr/>
          <p:nvPr/>
        </p:nvSpPr>
        <p:spPr>
          <a:xfrm>
            <a:off x="1083733" y="1083733"/>
            <a:ext cx="11918810" cy="1083734"/>
          </a:xfrm>
          <a:prstGeom prst="rect">
            <a:avLst/>
          </a:prstGeom>
          <a:gradFill>
            <a:gsLst>
              <a:gs pos="0">
                <a:srgbClr val="0066CC"/>
              </a:gs>
              <a:gs pos="100000">
                <a:srgbClr val="000F1F"/>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45" name="Shape 145"/>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gradFill flip="none" rotWithShape="1">
          <a:gsLst>
            <a:gs pos="0">
              <a:srgbClr val="002F5E"/>
            </a:gs>
            <a:gs pos="100000">
              <a:srgbClr val="0066CC"/>
            </a:gs>
          </a:gsLst>
          <a:lin ang="16200000" scaled="0"/>
        </a:gradFill>
      </p:bgPr>
    </p:bg>
    <p:spTree>
      <p:nvGrpSpPr>
        <p:cNvPr id="1" name=""/>
        <p:cNvGrpSpPr/>
        <p:nvPr/>
      </p:nvGrpSpPr>
      <p:grpSpPr>
        <a:xfrm>
          <a:off x="0" y="0"/>
          <a:ext cx="0" cy="0"/>
          <a:chOff x="0" y="0"/>
          <a:chExt cx="0" cy="0"/>
        </a:xfrm>
      </p:grpSpPr>
      <p:sp>
        <p:nvSpPr>
          <p:cNvPr id="152" name="Shape 152"/>
          <p:cNvSpPr/>
          <p:nvPr/>
        </p:nvSpPr>
        <p:spPr>
          <a:xfrm>
            <a:off x="541866" y="-1"/>
            <a:ext cx="2059094" cy="9751344"/>
          </a:xfrm>
          <a:prstGeom prst="rect">
            <a:avLst/>
          </a:prstGeom>
          <a:gradFill>
            <a:gsLst>
              <a:gs pos="0">
                <a:srgbClr val="003F7E"/>
              </a:gs>
              <a:gs pos="100000">
                <a:srgbClr val="0066CC">
                  <a:alpha val="50000"/>
                </a:srgbClr>
              </a:gs>
            </a:gsLst>
            <a:lin ang="16200000"/>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53" name="Shape 153"/>
          <p:cNvSpPr/>
          <p:nvPr/>
        </p:nvSpPr>
        <p:spPr>
          <a:xfrm>
            <a:off x="216746" y="2492586"/>
            <a:ext cx="6719148" cy="216748"/>
          </a:xfrm>
          <a:prstGeom prst="rect">
            <a:avLst/>
          </a:prstGeom>
          <a:solidFill>
            <a:srgbClr val="00CCFF">
              <a:alpha val="50000"/>
            </a:srgbClr>
          </a:soli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54" name="Shape 154"/>
          <p:cNvSpPr/>
          <p:nvPr/>
        </p:nvSpPr>
        <p:spPr>
          <a:xfrm>
            <a:off x="975359" y="9428480"/>
            <a:ext cx="4985175" cy="322863"/>
          </a:xfrm>
          <a:prstGeom prst="rect">
            <a:avLst/>
          </a:prstGeom>
          <a:gradFill>
            <a:gsLst>
              <a:gs pos="0">
                <a:srgbClr val="761700"/>
              </a:gs>
              <a:gs pos="50000">
                <a:srgbClr val="FF3300"/>
              </a:gs>
              <a:gs pos="100000">
                <a:srgbClr val="761700"/>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55" name="Shape 155"/>
          <p:cNvSpPr/>
          <p:nvPr/>
        </p:nvSpPr>
        <p:spPr>
          <a:xfrm>
            <a:off x="1083733" y="1083733"/>
            <a:ext cx="11918810" cy="1083734"/>
          </a:xfrm>
          <a:prstGeom prst="rect">
            <a:avLst/>
          </a:prstGeom>
          <a:gradFill>
            <a:gsLst>
              <a:gs pos="0">
                <a:srgbClr val="0066CC"/>
              </a:gs>
              <a:gs pos="100000">
                <a:srgbClr val="000F1F"/>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56" name="Shape 156"/>
          <p:cNvSpPr/>
          <p:nvPr>
            <p:ph type="title"/>
          </p:nvPr>
        </p:nvSpPr>
        <p:spPr>
          <a:xfrm>
            <a:off x="975359" y="866986"/>
            <a:ext cx="11054082" cy="1625601"/>
          </a:xfrm>
          <a:prstGeom prst="rect">
            <a:avLst/>
          </a:prstGeom>
        </p:spPr>
        <p:txBody>
          <a:bodyPr lIns="65476" tIns="65476" rIns="65476" bIns="65476"/>
          <a:lstStyle>
            <a:lvl1pPr algn="l"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lvl1pPr>
          </a:lstStyle>
          <a:p>
            <a:pPr/>
            <a:r>
              <a:t>Title Text</a:t>
            </a:r>
          </a:p>
        </p:txBody>
      </p:sp>
      <p:sp>
        <p:nvSpPr>
          <p:cNvPr id="157" name="Shape 157"/>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Default 0">
    <p:bg>
      <p:bgPr>
        <a:gradFill flip="none" rotWithShape="1">
          <a:gsLst>
            <a:gs pos="0">
              <a:srgbClr val="002F5E"/>
            </a:gs>
            <a:gs pos="100000">
              <a:srgbClr val="0066CC"/>
            </a:gs>
          </a:gsLst>
          <a:lin ang="16200000" scaled="0"/>
        </a:gradFill>
      </p:bgPr>
    </p:bg>
    <p:spTree>
      <p:nvGrpSpPr>
        <p:cNvPr id="1" name=""/>
        <p:cNvGrpSpPr/>
        <p:nvPr/>
      </p:nvGrpSpPr>
      <p:grpSpPr>
        <a:xfrm>
          <a:off x="0" y="0"/>
          <a:ext cx="0" cy="0"/>
          <a:chOff x="0" y="0"/>
          <a:chExt cx="0" cy="0"/>
        </a:xfrm>
      </p:grpSpPr>
      <p:sp>
        <p:nvSpPr>
          <p:cNvPr id="164" name="Shape 164"/>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gradFill flip="none" rotWithShape="1">
          <a:gsLst>
            <a:gs pos="0">
              <a:srgbClr val="002F5E"/>
            </a:gs>
            <a:gs pos="50000">
              <a:srgbClr val="0066CC"/>
            </a:gs>
            <a:gs pos="100000">
              <a:srgbClr val="002F5E"/>
            </a:gs>
          </a:gsLst>
          <a:lin ang="16200000" scaled="0"/>
        </a:gradFill>
      </p:bgPr>
    </p:bg>
    <p:spTree>
      <p:nvGrpSpPr>
        <p:cNvPr id="1" name=""/>
        <p:cNvGrpSpPr/>
        <p:nvPr/>
      </p:nvGrpSpPr>
      <p:grpSpPr>
        <a:xfrm>
          <a:off x="0" y="0"/>
          <a:ext cx="0" cy="0"/>
          <a:chOff x="0" y="0"/>
          <a:chExt cx="0" cy="0"/>
        </a:xfrm>
      </p:grpSpPr>
      <p:sp>
        <p:nvSpPr>
          <p:cNvPr id="171" name="Shape 171"/>
          <p:cNvSpPr/>
          <p:nvPr/>
        </p:nvSpPr>
        <p:spPr>
          <a:xfrm>
            <a:off x="541866" y="-1"/>
            <a:ext cx="2059094" cy="9751344"/>
          </a:xfrm>
          <a:prstGeom prst="rect">
            <a:avLst/>
          </a:prstGeom>
          <a:gradFill>
            <a:gsLst>
              <a:gs pos="0">
                <a:srgbClr val="003F7E"/>
              </a:gs>
              <a:gs pos="50000">
                <a:srgbClr val="0066CC">
                  <a:alpha val="50000"/>
                </a:srgbClr>
              </a:gs>
              <a:gs pos="100000">
                <a:srgbClr val="003F7E"/>
              </a:gs>
            </a:gsLst>
            <a:lin ang="16200000"/>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72" name="Shape 172"/>
          <p:cNvSpPr/>
          <p:nvPr/>
        </p:nvSpPr>
        <p:spPr>
          <a:xfrm>
            <a:off x="975359" y="3467946"/>
            <a:ext cx="12027184" cy="1083734"/>
          </a:xfrm>
          <a:prstGeom prst="rect">
            <a:avLst/>
          </a:prstGeom>
          <a:gradFill>
            <a:gsLst>
              <a:gs pos="0">
                <a:srgbClr val="0066CC"/>
              </a:gs>
              <a:gs pos="100000">
                <a:srgbClr val="000F1F"/>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73" name="Shape 173"/>
          <p:cNvSpPr/>
          <p:nvPr>
            <p:ph type="title"/>
          </p:nvPr>
        </p:nvSpPr>
        <p:spPr>
          <a:xfrm>
            <a:off x="975359" y="3251199"/>
            <a:ext cx="11054082" cy="1625601"/>
          </a:xfrm>
          <a:prstGeom prst="rect">
            <a:avLst/>
          </a:prstGeom>
        </p:spPr>
        <p:txBody>
          <a:bodyPr lIns="65476" tIns="65476" rIns="65476" bIns="65476"/>
          <a:lstStyle>
            <a:lvl1pPr algn="l"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lvl1pPr>
          </a:lstStyle>
          <a:p>
            <a:pPr/>
            <a:r>
              <a:t>Title Text</a:t>
            </a:r>
          </a:p>
        </p:txBody>
      </p:sp>
      <p:sp>
        <p:nvSpPr>
          <p:cNvPr id="174" name="Shape 174"/>
          <p:cNvSpPr/>
          <p:nvPr>
            <p:ph type="body" sz="quarter" idx="1"/>
          </p:nvPr>
        </p:nvSpPr>
        <p:spPr>
          <a:xfrm>
            <a:off x="2926079" y="5852160"/>
            <a:ext cx="9103362" cy="2492587"/>
          </a:xfrm>
          <a:prstGeom prst="rect">
            <a:avLst/>
          </a:prstGeom>
        </p:spPr>
        <p:txBody>
          <a:bodyPr lIns="65476" tIns="65476" rIns="65476" bIns="65476" anchor="t"/>
          <a:lstStyle>
            <a:lvl1pPr marL="0" indent="0" algn="ctr" defTabSz="1300480">
              <a:spcBef>
                <a:spcPts val="1000"/>
              </a:spcBef>
              <a:buSzTx/>
              <a:buNone/>
              <a:defRPr sz="4400">
                <a:solidFill>
                  <a:srgbClr val="FFFFFF"/>
                </a:solidFill>
                <a:latin typeface="Times New Roman"/>
                <a:ea typeface="Times New Roman"/>
                <a:cs typeface="Times New Roman"/>
                <a:sym typeface="Times New Roman"/>
              </a:defRPr>
            </a:lvl1pPr>
            <a:lvl2pPr marL="0" indent="457200" algn="ctr" defTabSz="1300480">
              <a:spcBef>
                <a:spcPts val="1000"/>
              </a:spcBef>
              <a:buSzTx/>
              <a:buNone/>
              <a:defRPr sz="4400">
                <a:solidFill>
                  <a:srgbClr val="FFFFFF"/>
                </a:solidFill>
                <a:latin typeface="Times New Roman"/>
                <a:ea typeface="Times New Roman"/>
                <a:cs typeface="Times New Roman"/>
                <a:sym typeface="Times New Roman"/>
              </a:defRPr>
            </a:lvl2pPr>
            <a:lvl3pPr marL="0" indent="914400" algn="ctr" defTabSz="1300480">
              <a:spcBef>
                <a:spcPts val="1000"/>
              </a:spcBef>
              <a:buSzTx/>
              <a:buNone/>
              <a:defRPr sz="4400">
                <a:solidFill>
                  <a:srgbClr val="FFFFFF"/>
                </a:solidFill>
                <a:latin typeface="Times New Roman"/>
                <a:ea typeface="Times New Roman"/>
                <a:cs typeface="Times New Roman"/>
                <a:sym typeface="Times New Roman"/>
              </a:defRPr>
            </a:lvl3pPr>
            <a:lvl4pPr marL="0" indent="1371600" algn="ctr" defTabSz="1300480">
              <a:spcBef>
                <a:spcPts val="1000"/>
              </a:spcBef>
              <a:buSzTx/>
              <a:buNone/>
              <a:defRPr sz="4400">
                <a:solidFill>
                  <a:srgbClr val="FFFFFF"/>
                </a:solidFill>
                <a:latin typeface="Times New Roman"/>
                <a:ea typeface="Times New Roman"/>
                <a:cs typeface="Times New Roman"/>
                <a:sym typeface="Times New Roman"/>
              </a:defRPr>
            </a:lvl4pPr>
            <a:lvl5pPr marL="0" indent="1828800" algn="ctr" defTabSz="1300480">
              <a:spcBef>
                <a:spcPts val="1000"/>
              </a:spcBef>
              <a:buSzTx/>
              <a:buNone/>
              <a:defRPr sz="4400">
                <a:solidFill>
                  <a:srgbClr val="FFFFFF"/>
                </a:solid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75" name="Shape 175"/>
          <p:cNvSpPr/>
          <p:nvPr/>
        </p:nvSpPr>
        <p:spPr>
          <a:xfrm>
            <a:off x="-1" y="4985173"/>
            <a:ext cx="6719148" cy="216748"/>
          </a:xfrm>
          <a:prstGeom prst="rect">
            <a:avLst/>
          </a:prstGeom>
          <a:solidFill>
            <a:srgbClr val="00CCFF">
              <a:alpha val="50000"/>
            </a:srgbClr>
          </a:soli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76" name="Shape 176"/>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gradFill flip="none" rotWithShape="1">
          <a:gsLst>
            <a:gs pos="0">
              <a:srgbClr val="002F5E"/>
            </a:gs>
            <a:gs pos="100000">
              <a:srgbClr val="0066CC"/>
            </a:gs>
          </a:gsLst>
          <a:lin ang="16200000" scaled="0"/>
        </a:gradFill>
      </p:bgPr>
    </p:bg>
    <p:spTree>
      <p:nvGrpSpPr>
        <p:cNvPr id="1" name=""/>
        <p:cNvGrpSpPr/>
        <p:nvPr/>
      </p:nvGrpSpPr>
      <p:grpSpPr>
        <a:xfrm>
          <a:off x="0" y="0"/>
          <a:ext cx="0" cy="0"/>
          <a:chOff x="0" y="0"/>
          <a:chExt cx="0" cy="0"/>
        </a:xfrm>
      </p:grpSpPr>
      <p:sp>
        <p:nvSpPr>
          <p:cNvPr id="183" name="Shape 183"/>
          <p:cNvSpPr/>
          <p:nvPr/>
        </p:nvSpPr>
        <p:spPr>
          <a:xfrm>
            <a:off x="541866" y="-1"/>
            <a:ext cx="2059094" cy="9751344"/>
          </a:xfrm>
          <a:prstGeom prst="rect">
            <a:avLst/>
          </a:prstGeom>
          <a:gradFill>
            <a:gsLst>
              <a:gs pos="0">
                <a:srgbClr val="003F7E"/>
              </a:gs>
              <a:gs pos="100000">
                <a:srgbClr val="0066CC">
                  <a:alpha val="50000"/>
                </a:srgbClr>
              </a:gs>
            </a:gsLst>
            <a:lin ang="16200000"/>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84" name="Shape 184"/>
          <p:cNvSpPr/>
          <p:nvPr/>
        </p:nvSpPr>
        <p:spPr>
          <a:xfrm>
            <a:off x="216746" y="2492586"/>
            <a:ext cx="6719148" cy="216748"/>
          </a:xfrm>
          <a:prstGeom prst="rect">
            <a:avLst/>
          </a:prstGeom>
          <a:solidFill>
            <a:srgbClr val="00CCFF">
              <a:alpha val="50000"/>
            </a:srgbClr>
          </a:soli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85" name="Shape 185"/>
          <p:cNvSpPr/>
          <p:nvPr/>
        </p:nvSpPr>
        <p:spPr>
          <a:xfrm>
            <a:off x="975359" y="9428480"/>
            <a:ext cx="4985175" cy="322863"/>
          </a:xfrm>
          <a:prstGeom prst="rect">
            <a:avLst/>
          </a:prstGeom>
          <a:gradFill>
            <a:gsLst>
              <a:gs pos="0">
                <a:srgbClr val="761700"/>
              </a:gs>
              <a:gs pos="50000">
                <a:srgbClr val="FF3300"/>
              </a:gs>
              <a:gs pos="100000">
                <a:srgbClr val="761700"/>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86" name="Shape 186"/>
          <p:cNvSpPr/>
          <p:nvPr/>
        </p:nvSpPr>
        <p:spPr>
          <a:xfrm>
            <a:off x="1083733" y="1083733"/>
            <a:ext cx="11918810" cy="1083734"/>
          </a:xfrm>
          <a:prstGeom prst="rect">
            <a:avLst/>
          </a:prstGeom>
          <a:gradFill>
            <a:gsLst>
              <a:gs pos="0">
                <a:srgbClr val="0066CC"/>
              </a:gs>
              <a:gs pos="100000">
                <a:srgbClr val="000F1F"/>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187" name="Shape 187"/>
          <p:cNvSpPr/>
          <p:nvPr>
            <p:ph type="title"/>
          </p:nvPr>
        </p:nvSpPr>
        <p:spPr>
          <a:xfrm>
            <a:off x="975359" y="866986"/>
            <a:ext cx="11054082" cy="1625601"/>
          </a:xfrm>
          <a:prstGeom prst="rect">
            <a:avLst/>
          </a:prstGeom>
        </p:spPr>
        <p:txBody>
          <a:bodyPr lIns="65476" tIns="65476" rIns="65476" bIns="65476"/>
          <a:lstStyle>
            <a:lvl1pPr algn="l"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lvl1pPr>
          </a:lstStyle>
          <a:p>
            <a:pPr/>
            <a:r>
              <a:t>Title Text</a:t>
            </a:r>
          </a:p>
        </p:txBody>
      </p:sp>
      <p:sp>
        <p:nvSpPr>
          <p:cNvPr id="188" name="Shape 188"/>
          <p:cNvSpPr/>
          <p:nvPr>
            <p:ph type="body" idx="1"/>
          </p:nvPr>
        </p:nvSpPr>
        <p:spPr>
          <a:xfrm>
            <a:off x="975359" y="2817706"/>
            <a:ext cx="11054082" cy="5852161"/>
          </a:xfrm>
          <a:prstGeom prst="rect">
            <a:avLst/>
          </a:prstGeom>
        </p:spPr>
        <p:txBody>
          <a:bodyPr lIns="65476" tIns="65476" rIns="65476" bIns="65476" anchor="t"/>
          <a:lstStyle>
            <a:lvl1pPr marL="471487" indent="-471487" defTabSz="1300480">
              <a:spcBef>
                <a:spcPts val="1000"/>
              </a:spcBef>
              <a:buClr>
                <a:srgbClr val="00FFCC"/>
              </a:buClr>
              <a:buSzPct val="80000"/>
              <a:buFont typeface="Wingdings"/>
              <a:defRPr b="1" sz="4400">
                <a:solidFill>
                  <a:srgbClr val="FFFFFF"/>
                </a:solidFill>
                <a:latin typeface="Arial"/>
                <a:ea typeface="Arial"/>
                <a:cs typeface="Arial"/>
                <a:sym typeface="Arial"/>
              </a:defRPr>
            </a:lvl1pPr>
            <a:lvl2pPr marL="906235" indent="-449035" defTabSz="1300480">
              <a:spcBef>
                <a:spcPts val="1000"/>
              </a:spcBef>
              <a:buClr>
                <a:srgbClr val="00FFCC"/>
              </a:buClr>
              <a:buSzPct val="100000"/>
              <a:buFont typeface="Wingdings"/>
              <a:buChar char="–"/>
              <a:defRPr b="1" sz="4400">
                <a:solidFill>
                  <a:srgbClr val="FFFFFF"/>
                </a:solidFill>
                <a:latin typeface="Arial"/>
                <a:ea typeface="Arial"/>
                <a:cs typeface="Arial"/>
                <a:sym typeface="Arial"/>
              </a:defRPr>
            </a:lvl2pPr>
            <a:lvl3pPr indent="-419100" defTabSz="1300480">
              <a:spcBef>
                <a:spcPts val="1000"/>
              </a:spcBef>
              <a:buClr>
                <a:srgbClr val="00FFCC"/>
              </a:buClr>
              <a:buSzPct val="100000"/>
              <a:buFont typeface="Wingdings"/>
              <a:defRPr b="1" sz="4400">
                <a:solidFill>
                  <a:srgbClr val="FFFFFF"/>
                </a:solidFill>
                <a:latin typeface="Arial"/>
                <a:ea typeface="Arial"/>
                <a:cs typeface="Arial"/>
                <a:sym typeface="Arial"/>
              </a:defRPr>
            </a:lvl3pPr>
            <a:lvl4pPr marL="1874520" indent="-502920" defTabSz="1300480">
              <a:spcBef>
                <a:spcPts val="1000"/>
              </a:spcBef>
              <a:buClr>
                <a:srgbClr val="00FFCC"/>
              </a:buClr>
              <a:buSzPct val="100000"/>
              <a:buFont typeface="Wingdings"/>
              <a:buChar char="–"/>
              <a:defRPr b="1" sz="4400">
                <a:solidFill>
                  <a:srgbClr val="FFFFFF"/>
                </a:solidFill>
                <a:latin typeface="Arial"/>
                <a:ea typeface="Arial"/>
                <a:cs typeface="Arial"/>
                <a:sym typeface="Arial"/>
              </a:defRPr>
            </a:lvl4pPr>
            <a:lvl5pPr marL="2387600" indent="-558800" defTabSz="1300480">
              <a:spcBef>
                <a:spcPts val="1000"/>
              </a:spcBef>
              <a:buClr>
                <a:srgbClr val="00FFCC"/>
              </a:buClr>
              <a:buSzPct val="100000"/>
              <a:buFont typeface="Wingdings"/>
              <a:defRPr b="1" sz="44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89" name="Shape 189"/>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Default 0">
    <p:bg>
      <p:bgPr>
        <a:gradFill flip="none" rotWithShape="1">
          <a:gsLst>
            <a:gs pos="0">
              <a:srgbClr val="002F5E"/>
            </a:gs>
            <a:gs pos="100000">
              <a:srgbClr val="0066CC"/>
            </a:gs>
          </a:gsLst>
          <a:lin ang="16200000" scaled="0"/>
        </a:gradFill>
      </p:bgPr>
    </p:bg>
    <p:spTree>
      <p:nvGrpSpPr>
        <p:cNvPr id="1" name=""/>
        <p:cNvGrpSpPr/>
        <p:nvPr/>
      </p:nvGrpSpPr>
      <p:grpSpPr>
        <a:xfrm>
          <a:off x="0" y="0"/>
          <a:ext cx="0" cy="0"/>
          <a:chOff x="0" y="0"/>
          <a:chExt cx="0" cy="0"/>
        </a:xfrm>
      </p:grpSpPr>
      <p:sp>
        <p:nvSpPr>
          <p:cNvPr id="196" name="Shape 196"/>
          <p:cNvSpPr/>
          <p:nvPr>
            <p:ph type="title"/>
          </p:nvPr>
        </p:nvSpPr>
        <p:spPr>
          <a:xfrm>
            <a:off x="975359" y="866986"/>
            <a:ext cx="11054082" cy="1625601"/>
          </a:xfrm>
          <a:prstGeom prst="rect">
            <a:avLst/>
          </a:prstGeom>
        </p:spPr>
        <p:txBody>
          <a:bodyPr lIns="65476" tIns="65476" rIns="65476" bIns="65476"/>
          <a:lstStyle>
            <a:lvl1pPr algn="l"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lvl1pPr>
          </a:lstStyle>
          <a:p>
            <a:pPr/>
            <a:r>
              <a:t>Title Text</a:t>
            </a:r>
          </a:p>
        </p:txBody>
      </p:sp>
      <p:sp>
        <p:nvSpPr>
          <p:cNvPr id="197" name="Shape 197"/>
          <p:cNvSpPr/>
          <p:nvPr>
            <p:ph type="body" idx="1"/>
          </p:nvPr>
        </p:nvSpPr>
        <p:spPr>
          <a:xfrm>
            <a:off x="975359" y="2817706"/>
            <a:ext cx="11054082" cy="5852161"/>
          </a:xfrm>
          <a:prstGeom prst="rect">
            <a:avLst/>
          </a:prstGeom>
        </p:spPr>
        <p:txBody>
          <a:bodyPr lIns="65476" tIns="65476" rIns="65476" bIns="65476" anchor="t"/>
          <a:lstStyle>
            <a:lvl1pPr marL="471487" indent="-471487" defTabSz="1300480">
              <a:spcBef>
                <a:spcPts val="1000"/>
              </a:spcBef>
              <a:buClr>
                <a:srgbClr val="00FFCC"/>
              </a:buClr>
              <a:buSzPct val="80000"/>
              <a:buFont typeface="Wingdings"/>
              <a:defRPr b="1" sz="4400">
                <a:solidFill>
                  <a:srgbClr val="FFFFFF"/>
                </a:solidFill>
                <a:latin typeface="Arial"/>
                <a:ea typeface="Arial"/>
                <a:cs typeface="Arial"/>
                <a:sym typeface="Arial"/>
              </a:defRPr>
            </a:lvl1pPr>
            <a:lvl2pPr marL="906235" indent="-449035" defTabSz="1300480">
              <a:spcBef>
                <a:spcPts val="1000"/>
              </a:spcBef>
              <a:buClr>
                <a:srgbClr val="00FFCC"/>
              </a:buClr>
              <a:buSzPct val="100000"/>
              <a:buFont typeface="Wingdings"/>
              <a:buChar char="–"/>
              <a:defRPr b="1" sz="4400">
                <a:solidFill>
                  <a:srgbClr val="FFFFFF"/>
                </a:solidFill>
                <a:latin typeface="Arial"/>
                <a:ea typeface="Arial"/>
                <a:cs typeface="Arial"/>
                <a:sym typeface="Arial"/>
              </a:defRPr>
            </a:lvl2pPr>
            <a:lvl3pPr indent="-419100" defTabSz="1300480">
              <a:spcBef>
                <a:spcPts val="1000"/>
              </a:spcBef>
              <a:buClr>
                <a:srgbClr val="00FFCC"/>
              </a:buClr>
              <a:buSzPct val="100000"/>
              <a:buFont typeface="Wingdings"/>
              <a:defRPr b="1" sz="4400">
                <a:solidFill>
                  <a:srgbClr val="FFFFFF"/>
                </a:solidFill>
                <a:latin typeface="Arial"/>
                <a:ea typeface="Arial"/>
                <a:cs typeface="Arial"/>
                <a:sym typeface="Arial"/>
              </a:defRPr>
            </a:lvl3pPr>
            <a:lvl4pPr marL="1874520" indent="-502920" defTabSz="1300480">
              <a:spcBef>
                <a:spcPts val="1000"/>
              </a:spcBef>
              <a:buClr>
                <a:srgbClr val="00FFCC"/>
              </a:buClr>
              <a:buSzPct val="100000"/>
              <a:buFont typeface="Wingdings"/>
              <a:buChar char="–"/>
              <a:defRPr b="1" sz="4400">
                <a:solidFill>
                  <a:srgbClr val="FFFFFF"/>
                </a:solidFill>
                <a:latin typeface="Arial"/>
                <a:ea typeface="Arial"/>
                <a:cs typeface="Arial"/>
                <a:sym typeface="Arial"/>
              </a:defRPr>
            </a:lvl4pPr>
            <a:lvl5pPr marL="2387600" indent="-558800" defTabSz="1300480">
              <a:spcBef>
                <a:spcPts val="1000"/>
              </a:spcBef>
              <a:buClr>
                <a:srgbClr val="00FFCC"/>
              </a:buClr>
              <a:buSzPct val="100000"/>
              <a:buFont typeface="Wingdings"/>
              <a:defRPr b="1" sz="44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98" name="Shape 198"/>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gradFill flip="none" rotWithShape="1">
          <a:gsLst>
            <a:gs pos="0">
              <a:srgbClr val="002F5E"/>
            </a:gs>
            <a:gs pos="100000">
              <a:srgbClr val="0066CC"/>
            </a:gs>
          </a:gsLst>
          <a:lin ang="16200000" scaled="0"/>
        </a:gradFill>
      </p:bgPr>
    </p:bg>
    <p:spTree>
      <p:nvGrpSpPr>
        <p:cNvPr id="1" name=""/>
        <p:cNvGrpSpPr/>
        <p:nvPr/>
      </p:nvGrpSpPr>
      <p:grpSpPr>
        <a:xfrm>
          <a:off x="0" y="0"/>
          <a:ext cx="0" cy="0"/>
          <a:chOff x="0" y="0"/>
          <a:chExt cx="0" cy="0"/>
        </a:xfrm>
      </p:grpSpPr>
      <p:sp>
        <p:nvSpPr>
          <p:cNvPr id="205" name="Shape 205"/>
          <p:cNvSpPr/>
          <p:nvPr/>
        </p:nvSpPr>
        <p:spPr>
          <a:xfrm>
            <a:off x="541866" y="-1"/>
            <a:ext cx="2059094" cy="9751344"/>
          </a:xfrm>
          <a:prstGeom prst="rect">
            <a:avLst/>
          </a:prstGeom>
          <a:gradFill>
            <a:gsLst>
              <a:gs pos="0">
                <a:srgbClr val="003F7E"/>
              </a:gs>
              <a:gs pos="100000">
                <a:srgbClr val="0066CC">
                  <a:alpha val="50000"/>
                </a:srgbClr>
              </a:gs>
            </a:gsLst>
            <a:lin ang="16200000"/>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206" name="Shape 206"/>
          <p:cNvSpPr/>
          <p:nvPr/>
        </p:nvSpPr>
        <p:spPr>
          <a:xfrm>
            <a:off x="216746" y="2492586"/>
            <a:ext cx="6719148" cy="216748"/>
          </a:xfrm>
          <a:prstGeom prst="rect">
            <a:avLst/>
          </a:prstGeom>
          <a:solidFill>
            <a:srgbClr val="00CCFF">
              <a:alpha val="50000"/>
            </a:srgbClr>
          </a:soli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207" name="Shape 207"/>
          <p:cNvSpPr/>
          <p:nvPr/>
        </p:nvSpPr>
        <p:spPr>
          <a:xfrm>
            <a:off x="975359" y="9428480"/>
            <a:ext cx="4985175" cy="322863"/>
          </a:xfrm>
          <a:prstGeom prst="rect">
            <a:avLst/>
          </a:prstGeom>
          <a:gradFill>
            <a:gsLst>
              <a:gs pos="0">
                <a:srgbClr val="761700"/>
              </a:gs>
              <a:gs pos="50000">
                <a:srgbClr val="FF3300"/>
              </a:gs>
              <a:gs pos="100000">
                <a:srgbClr val="761700"/>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208" name="Shape 208"/>
          <p:cNvSpPr/>
          <p:nvPr/>
        </p:nvSpPr>
        <p:spPr>
          <a:xfrm>
            <a:off x="1083733" y="1083733"/>
            <a:ext cx="11918810" cy="1083734"/>
          </a:xfrm>
          <a:prstGeom prst="rect">
            <a:avLst/>
          </a:prstGeom>
          <a:gradFill>
            <a:gsLst>
              <a:gs pos="0">
                <a:srgbClr val="0066CC"/>
              </a:gs>
              <a:gs pos="100000">
                <a:srgbClr val="000F1F"/>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209" name="Shape 209"/>
          <p:cNvSpPr/>
          <p:nvPr>
            <p:ph type="title"/>
          </p:nvPr>
        </p:nvSpPr>
        <p:spPr>
          <a:xfrm>
            <a:off x="975359" y="866986"/>
            <a:ext cx="11054082" cy="1625601"/>
          </a:xfrm>
          <a:prstGeom prst="rect">
            <a:avLst/>
          </a:prstGeom>
        </p:spPr>
        <p:txBody>
          <a:bodyPr lIns="65476" tIns="65476" rIns="65476" bIns="65476"/>
          <a:lstStyle>
            <a:lvl1pPr algn="l"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lvl1pPr>
          </a:lstStyle>
          <a:p>
            <a:pPr/>
            <a:r>
              <a:t>Title Text</a:t>
            </a:r>
          </a:p>
        </p:txBody>
      </p:sp>
      <p:sp>
        <p:nvSpPr>
          <p:cNvPr id="210" name="Shape 210"/>
          <p:cNvSpPr/>
          <p:nvPr>
            <p:ph type="body" sz="half" idx="1"/>
          </p:nvPr>
        </p:nvSpPr>
        <p:spPr>
          <a:xfrm>
            <a:off x="975359" y="2817706"/>
            <a:ext cx="5424689" cy="5852161"/>
          </a:xfrm>
          <a:prstGeom prst="rect">
            <a:avLst/>
          </a:prstGeom>
        </p:spPr>
        <p:txBody>
          <a:bodyPr lIns="65476" tIns="65476" rIns="65476" bIns="65476" anchor="t"/>
          <a:lstStyle>
            <a:lvl1pPr marL="471487" indent="-471487" defTabSz="1300480">
              <a:spcBef>
                <a:spcPts val="1000"/>
              </a:spcBef>
              <a:buClr>
                <a:srgbClr val="00FFCC"/>
              </a:buClr>
              <a:buSzPct val="80000"/>
              <a:buFont typeface="Wingdings"/>
              <a:defRPr b="1" sz="4400">
                <a:solidFill>
                  <a:srgbClr val="FFFFFF"/>
                </a:solidFill>
                <a:latin typeface="Arial"/>
                <a:ea typeface="Arial"/>
                <a:cs typeface="Arial"/>
                <a:sym typeface="Arial"/>
              </a:defRPr>
            </a:lvl1pPr>
            <a:lvl2pPr marL="906235" indent="-449035" defTabSz="1300480">
              <a:spcBef>
                <a:spcPts val="1000"/>
              </a:spcBef>
              <a:buClr>
                <a:srgbClr val="00FFCC"/>
              </a:buClr>
              <a:buSzPct val="100000"/>
              <a:buFont typeface="Wingdings"/>
              <a:buChar char="–"/>
              <a:defRPr b="1" sz="4400">
                <a:solidFill>
                  <a:srgbClr val="FFFFFF"/>
                </a:solidFill>
                <a:latin typeface="Arial"/>
                <a:ea typeface="Arial"/>
                <a:cs typeface="Arial"/>
                <a:sym typeface="Arial"/>
              </a:defRPr>
            </a:lvl2pPr>
            <a:lvl3pPr indent="-419100" defTabSz="1300480">
              <a:spcBef>
                <a:spcPts val="1000"/>
              </a:spcBef>
              <a:buClr>
                <a:srgbClr val="00FFCC"/>
              </a:buClr>
              <a:buSzPct val="100000"/>
              <a:buFont typeface="Wingdings"/>
              <a:defRPr b="1" sz="4400">
                <a:solidFill>
                  <a:srgbClr val="FFFFFF"/>
                </a:solidFill>
                <a:latin typeface="Arial"/>
                <a:ea typeface="Arial"/>
                <a:cs typeface="Arial"/>
                <a:sym typeface="Arial"/>
              </a:defRPr>
            </a:lvl3pPr>
            <a:lvl4pPr marL="1874520" indent="-502920" defTabSz="1300480">
              <a:spcBef>
                <a:spcPts val="1000"/>
              </a:spcBef>
              <a:buClr>
                <a:srgbClr val="00FFCC"/>
              </a:buClr>
              <a:buSzPct val="100000"/>
              <a:buFont typeface="Wingdings"/>
              <a:buChar char="–"/>
              <a:defRPr b="1" sz="4400">
                <a:solidFill>
                  <a:srgbClr val="FFFFFF"/>
                </a:solidFill>
                <a:latin typeface="Arial"/>
                <a:ea typeface="Arial"/>
                <a:cs typeface="Arial"/>
                <a:sym typeface="Arial"/>
              </a:defRPr>
            </a:lvl4pPr>
            <a:lvl5pPr marL="2387600" indent="-558800" defTabSz="1300480">
              <a:spcBef>
                <a:spcPts val="1000"/>
              </a:spcBef>
              <a:buClr>
                <a:srgbClr val="00FFCC"/>
              </a:buClr>
              <a:buSzPct val="100000"/>
              <a:buFont typeface="Wingdings"/>
              <a:defRPr b="1" sz="44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1" name="Shape 211"/>
          <p:cNvSpPr/>
          <p:nvPr>
            <p:ph type="body" sz="half" idx="13"/>
          </p:nvPr>
        </p:nvSpPr>
        <p:spPr>
          <a:xfrm>
            <a:off x="6604752" y="2817706"/>
            <a:ext cx="5424689" cy="5852161"/>
          </a:xfrm>
          <a:prstGeom prst="rect">
            <a:avLst/>
          </a:prstGeom>
        </p:spPr>
        <p:txBody>
          <a:bodyPr lIns="65476" tIns="65476" rIns="65476" bIns="65476" anchor="t"/>
          <a:lstStyle/>
          <a:p>
            <a:pPr marL="471487" indent="-471487" defTabSz="1300480">
              <a:spcBef>
                <a:spcPts val="1000"/>
              </a:spcBef>
              <a:buClr>
                <a:srgbClr val="00FFCC"/>
              </a:buClr>
              <a:buSzPct val="80000"/>
              <a:buFont typeface="Wingdings"/>
              <a:buChar char="●"/>
              <a:defRPr b="1" sz="4400">
                <a:solidFill>
                  <a:srgbClr val="FFFFFF"/>
                </a:solidFill>
                <a:latin typeface="Arial"/>
                <a:ea typeface="Arial"/>
                <a:cs typeface="Arial"/>
                <a:sym typeface="Arial"/>
              </a:defRPr>
            </a:pPr>
          </a:p>
        </p:txBody>
      </p:sp>
      <p:sp>
        <p:nvSpPr>
          <p:cNvPr id="212" name="Shape 212"/>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Default 0">
    <p:bg>
      <p:bgPr>
        <a:gradFill flip="none" rotWithShape="1">
          <a:gsLst>
            <a:gs pos="0">
              <a:srgbClr val="002F5E"/>
            </a:gs>
            <a:gs pos="100000">
              <a:srgbClr val="0066CC"/>
            </a:gs>
          </a:gsLst>
          <a:lin ang="16200000" scaled="0"/>
        </a:gradFill>
      </p:bgPr>
    </p:bg>
    <p:spTree>
      <p:nvGrpSpPr>
        <p:cNvPr id="1" name=""/>
        <p:cNvGrpSpPr/>
        <p:nvPr/>
      </p:nvGrpSpPr>
      <p:grpSpPr>
        <a:xfrm>
          <a:off x="0" y="0"/>
          <a:ext cx="0" cy="0"/>
          <a:chOff x="0" y="0"/>
          <a:chExt cx="0" cy="0"/>
        </a:xfrm>
      </p:grpSpPr>
      <p:sp>
        <p:nvSpPr>
          <p:cNvPr id="219" name="Shape 219"/>
          <p:cNvSpPr/>
          <p:nvPr>
            <p:ph type="title"/>
          </p:nvPr>
        </p:nvSpPr>
        <p:spPr>
          <a:xfrm>
            <a:off x="975359" y="866986"/>
            <a:ext cx="11054082" cy="1625601"/>
          </a:xfrm>
          <a:prstGeom prst="rect">
            <a:avLst/>
          </a:prstGeom>
        </p:spPr>
        <p:txBody>
          <a:bodyPr lIns="65476" tIns="65476" rIns="65476" bIns="65476"/>
          <a:lstStyle>
            <a:lvl1pPr algn="l"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lvl1pPr>
          </a:lstStyle>
          <a:p>
            <a:pPr/>
            <a:r>
              <a:t>Title Text</a:t>
            </a:r>
          </a:p>
        </p:txBody>
      </p:sp>
      <p:sp>
        <p:nvSpPr>
          <p:cNvPr id="220" name="Shape 220"/>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gradFill flip="none" rotWithShape="1">
          <a:gsLst>
            <a:gs pos="0">
              <a:srgbClr val="002F5E"/>
            </a:gs>
            <a:gs pos="100000">
              <a:srgbClr val="0066CC"/>
            </a:gs>
          </a:gsLst>
          <a:lin ang="16200000" scaled="0"/>
        </a:gradFill>
      </p:bgPr>
    </p:bg>
    <p:spTree>
      <p:nvGrpSpPr>
        <p:cNvPr id="1" name=""/>
        <p:cNvGrpSpPr/>
        <p:nvPr/>
      </p:nvGrpSpPr>
      <p:grpSpPr>
        <a:xfrm>
          <a:off x="0" y="0"/>
          <a:ext cx="0" cy="0"/>
          <a:chOff x="0" y="0"/>
          <a:chExt cx="0" cy="0"/>
        </a:xfrm>
      </p:grpSpPr>
      <p:sp>
        <p:nvSpPr>
          <p:cNvPr id="227" name="Shape 227"/>
          <p:cNvSpPr/>
          <p:nvPr/>
        </p:nvSpPr>
        <p:spPr>
          <a:xfrm>
            <a:off x="541866" y="-1"/>
            <a:ext cx="2059094" cy="9751344"/>
          </a:xfrm>
          <a:prstGeom prst="rect">
            <a:avLst/>
          </a:prstGeom>
          <a:gradFill>
            <a:gsLst>
              <a:gs pos="0">
                <a:srgbClr val="003F7E"/>
              </a:gs>
              <a:gs pos="100000">
                <a:srgbClr val="0066CC">
                  <a:alpha val="50000"/>
                </a:srgbClr>
              </a:gs>
            </a:gsLst>
            <a:lin ang="16200000"/>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228" name="Shape 228"/>
          <p:cNvSpPr/>
          <p:nvPr/>
        </p:nvSpPr>
        <p:spPr>
          <a:xfrm>
            <a:off x="216746" y="2492586"/>
            <a:ext cx="6719148" cy="216748"/>
          </a:xfrm>
          <a:prstGeom prst="rect">
            <a:avLst/>
          </a:prstGeom>
          <a:solidFill>
            <a:srgbClr val="00CCFF">
              <a:alpha val="50000"/>
            </a:srgbClr>
          </a:soli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229" name="Shape 229"/>
          <p:cNvSpPr/>
          <p:nvPr/>
        </p:nvSpPr>
        <p:spPr>
          <a:xfrm>
            <a:off x="975359" y="9428480"/>
            <a:ext cx="4985175" cy="322863"/>
          </a:xfrm>
          <a:prstGeom prst="rect">
            <a:avLst/>
          </a:prstGeom>
          <a:gradFill>
            <a:gsLst>
              <a:gs pos="0">
                <a:srgbClr val="761700"/>
              </a:gs>
              <a:gs pos="50000">
                <a:srgbClr val="FF3300"/>
              </a:gs>
              <a:gs pos="100000">
                <a:srgbClr val="761700"/>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230" name="Shape 230"/>
          <p:cNvSpPr/>
          <p:nvPr/>
        </p:nvSpPr>
        <p:spPr>
          <a:xfrm>
            <a:off x="1083733" y="1083733"/>
            <a:ext cx="11918810" cy="1083734"/>
          </a:xfrm>
          <a:prstGeom prst="rect">
            <a:avLst/>
          </a:prstGeom>
          <a:gradFill>
            <a:gsLst>
              <a:gs pos="0">
                <a:srgbClr val="0066CC"/>
              </a:gs>
              <a:gs pos="100000">
                <a:srgbClr val="000F1F"/>
              </a:gs>
            </a:gsLst>
          </a:gra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231" name="Shape 231"/>
          <p:cNvSpPr/>
          <p:nvPr>
            <p:ph type="title"/>
          </p:nvPr>
        </p:nvSpPr>
        <p:spPr>
          <a:xfrm>
            <a:off x="975359" y="866986"/>
            <a:ext cx="11054082" cy="1625601"/>
          </a:xfrm>
          <a:prstGeom prst="rect">
            <a:avLst/>
          </a:prstGeom>
        </p:spPr>
        <p:txBody>
          <a:bodyPr lIns="65476" tIns="65476" rIns="65476" bIns="65476"/>
          <a:lstStyle>
            <a:lvl1pPr algn="l"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lvl1pPr>
          </a:lstStyle>
          <a:p>
            <a:pPr/>
            <a:r>
              <a:t>Title Text</a:t>
            </a:r>
          </a:p>
        </p:txBody>
      </p:sp>
      <p:sp>
        <p:nvSpPr>
          <p:cNvPr id="232" name="Shape 232"/>
          <p:cNvSpPr/>
          <p:nvPr>
            <p:ph type="sldNum" sz="quarter" idx="2"/>
          </p:nvPr>
        </p:nvSpPr>
        <p:spPr>
          <a:xfrm>
            <a:off x="11657187" y="8909389"/>
            <a:ext cx="372254" cy="387942"/>
          </a:xfrm>
          <a:prstGeom prst="rect">
            <a:avLst/>
          </a:prstGeom>
        </p:spPr>
        <p:txBody>
          <a:bodyPr lIns="65476" tIns="65476" rIns="65476" bIns="65476" anchor="ctr"/>
          <a:lstStyle>
            <a:lvl1pPr algn="r" defTabSz="1300480">
              <a:defRPr>
                <a:solidFill>
                  <a:srgbClr val="FFFFFF"/>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2.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www.earthlife.net/fish/muscles.html"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14.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jpeg"/><Relationship Id="rId3" Type="http://schemas.openxmlformats.org/officeDocument/2006/relationships/image" Target="../media/image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jpeg"/><Relationship Id="rId3" Type="http://schemas.openxmlformats.org/officeDocument/2006/relationships/image" Target="../media/image5.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19.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jpeg"/><Relationship Id="rId3" Type="http://schemas.openxmlformats.org/officeDocument/2006/relationships/image" Target="../media/image9.png"/><Relationship Id="rId4" Type="http://schemas.openxmlformats.org/officeDocument/2006/relationships/image" Target="../media/image1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14.png"/><Relationship Id="rId8" Type="http://schemas.openxmlformats.org/officeDocument/2006/relationships/image" Target="../media/image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bmp"/></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7.png"/><Relationship Id="rId3" Type="http://schemas.openxmlformats.org/officeDocument/2006/relationships/image" Target="../media/image18.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bmp"/></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jpe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2.png"/><Relationship Id="rId3" Type="http://schemas.openxmlformats.org/officeDocument/2006/relationships/image" Target="../media/image18.jpeg"/><Relationship Id="rId4" Type="http://schemas.openxmlformats.org/officeDocument/2006/relationships/image" Target="../media/image5.png"/><Relationship Id="rId5" Type="http://schemas.openxmlformats.org/officeDocument/2006/relationships/image" Target="../media/image23.png"/><Relationship Id="rId6" Type="http://schemas.openxmlformats.org/officeDocument/2006/relationships/image" Target="../media/image7.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png"/><Relationship Id="rId3" Type="http://schemas.openxmlformats.org/officeDocument/2006/relationships/image" Target="../media/image24.png"/><Relationship Id="rId4" Type="http://schemas.openxmlformats.org/officeDocument/2006/relationships/image" Target="../media/image25.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5.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1.jpeg"/><Relationship Id="rId9" Type="http://schemas.openxmlformats.org/officeDocument/2006/relationships/image" Target="../media/image22.jpeg"/><Relationship Id="rId10" Type="http://schemas.openxmlformats.org/officeDocument/2006/relationships/image" Target="../media/image23.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4.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0.png"/><Relationship Id="rId3" Type="http://schemas.openxmlformats.org/officeDocument/2006/relationships/image" Target="../media/image38.png"/><Relationship Id="rId4" Type="http://schemas.openxmlformats.org/officeDocument/2006/relationships/image" Target="../media/image39.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2.jpe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3.png"/><Relationship Id="rId3" Type="http://schemas.openxmlformats.org/officeDocument/2006/relationships/image" Target="../media/image4.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1.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ctrTitle"/>
          </p:nvPr>
        </p:nvSpPr>
        <p:spPr>
          <a:prstGeom prst="rect">
            <a:avLst/>
          </a:prstGeom>
        </p:spPr>
        <p:txBody>
          <a:bodyPr/>
          <a:lstStyle/>
          <a:p>
            <a:pPr/>
            <a:r>
              <a:t>FISH270</a:t>
            </a:r>
          </a:p>
        </p:txBody>
      </p:sp>
      <p:sp>
        <p:nvSpPr>
          <p:cNvPr id="242" name="Shape 242"/>
          <p:cNvSpPr/>
          <p:nvPr>
            <p:ph type="subTitle" sz="quarter" idx="1"/>
          </p:nvPr>
        </p:nvSpPr>
        <p:spPr>
          <a:prstGeom prst="rect">
            <a:avLst/>
          </a:prstGeom>
        </p:spPr>
        <p:txBody>
          <a:bodyPr/>
          <a:lstStyle/>
          <a:p>
            <a:pPr/>
            <a:r>
              <a:t>Lec19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1" name="pasted-image.jpg"/>
          <p:cNvPicPr>
            <a:picLocks noChangeAspect="1"/>
          </p:cNvPicPr>
          <p:nvPr/>
        </p:nvPicPr>
        <p:blipFill>
          <a:blip r:embed="rId2">
            <a:extLst/>
          </a:blip>
          <a:stretch>
            <a:fillRect/>
          </a:stretch>
        </p:blipFill>
        <p:spPr>
          <a:xfrm>
            <a:off x="2349500" y="3587750"/>
            <a:ext cx="7823200" cy="2590800"/>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264" name="Shape 264"/>
          <p:cNvSpPr/>
          <p:nvPr>
            <p:ph type="body" idx="4294967295"/>
          </p:nvPr>
        </p:nvSpPr>
        <p:spPr>
          <a:xfrm>
            <a:off x="205457" y="1819768"/>
            <a:ext cx="12480997" cy="755904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Animal movements are triggered by electrical signals conducted by nerve cells, or </a:t>
            </a:r>
            <a:r>
              <a:rPr b="1"/>
              <a:t>neurons</a:t>
            </a:r>
            <a:r>
              <a:t> to muscle cells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Complex processes such as moving, seeing, and thinking are based on seemingly simple events</a:t>
            </a:r>
          </a:p>
          <a:p>
            <a:pPr lvl="1" marL="831361" indent="-386861" defTabSz="1300480">
              <a:spcBef>
                <a:spcPts val="800"/>
              </a:spcBef>
              <a:buClr>
                <a:srgbClr val="9D002D"/>
              </a:buClr>
              <a:buSzPct val="100000"/>
              <a:buChar char="–"/>
              <a:defRPr>
                <a:latin typeface="Arial"/>
                <a:ea typeface="Arial"/>
                <a:cs typeface="Arial"/>
                <a:sym typeface="Arial"/>
              </a:defRPr>
            </a:pPr>
            <a:r>
              <a:t>Flows of ions across plasma membranes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All animals except sponges have neurons and muscles</a:t>
            </a:r>
          </a:p>
          <a:p>
            <a:pPr lvl="1" marL="831361" indent="-386861" defTabSz="1300480">
              <a:spcBef>
                <a:spcPts val="800"/>
              </a:spcBef>
              <a:buClr>
                <a:srgbClr val="9D002D"/>
              </a:buClr>
              <a:buSzPct val="100000"/>
              <a:buChar char="–"/>
              <a:defRPr>
                <a:latin typeface="Arial"/>
                <a:ea typeface="Arial"/>
                <a:cs typeface="Arial"/>
                <a:sym typeface="Arial"/>
              </a:defRPr>
            </a:pPr>
            <a:r>
              <a:t>The neuron transmits the signal</a:t>
            </a:r>
          </a:p>
          <a:p>
            <a:pPr lvl="1" marL="831361" indent="-386861" defTabSz="1300480">
              <a:spcBef>
                <a:spcPts val="800"/>
              </a:spcBef>
              <a:buClr>
                <a:srgbClr val="9D002D"/>
              </a:buClr>
              <a:buSzPct val="100000"/>
              <a:buChar char="–"/>
              <a:defRPr>
                <a:latin typeface="Arial"/>
                <a:ea typeface="Arial"/>
                <a:cs typeface="Arial"/>
                <a:sym typeface="Arial"/>
              </a:defRPr>
            </a:pPr>
            <a:r>
              <a:t>The muscle responds</a:t>
            </a:r>
          </a:p>
        </p:txBody>
      </p:sp>
      <p:sp>
        <p:nvSpPr>
          <p:cNvPr id="265" name="Shape 26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Principles of Electrical Signaling</a:t>
            </a:r>
          </a:p>
        </p:txBody>
      </p:sp>
      <p:sp>
        <p:nvSpPr>
          <p:cNvPr id="268" name="Shape 26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There are two basic types of nervous systems:</a:t>
            </a:r>
            <a:endParaRPr sz="2800"/>
          </a:p>
          <a:p>
            <a:pPr lvl="1" marL="972038" indent="-527538" defTabSz="1300480">
              <a:spcBef>
                <a:spcPts val="800"/>
              </a:spcBef>
              <a:buClr>
                <a:srgbClr val="000000"/>
              </a:buClr>
              <a:buSzPct val="100000"/>
              <a:buAutoNum type="arabicPeriod" startAt="1"/>
              <a:defRPr>
                <a:latin typeface="Arial"/>
                <a:ea typeface="Arial"/>
                <a:cs typeface="Arial"/>
                <a:sym typeface="Arial"/>
              </a:defRPr>
            </a:pPr>
            <a:r>
              <a:t>The diffuse arrangement of cells called a </a:t>
            </a:r>
            <a:r>
              <a:rPr b="1"/>
              <a:t>nerve net</a:t>
            </a:r>
          </a:p>
          <a:p>
            <a:pPr lvl="2" marL="1302808" indent="-413808" defTabSz="1300480">
              <a:spcBef>
                <a:spcPts val="800"/>
              </a:spcBef>
              <a:buClr>
                <a:srgbClr val="9D002D"/>
              </a:buClr>
              <a:buSzPct val="100000"/>
              <a:buChar char="–"/>
              <a:defRPr sz="3400">
                <a:latin typeface="Arial"/>
                <a:ea typeface="Arial"/>
                <a:cs typeface="Arial"/>
                <a:sym typeface="Arial"/>
              </a:defRPr>
            </a:pPr>
            <a:r>
              <a:t>Found in cnidarians (jellyfish, hydra, anemones) and ctenophores (comb jellies)</a:t>
            </a:r>
            <a:endParaRPr sz="1200"/>
          </a:p>
          <a:p>
            <a:pPr lvl="1" marL="972038" indent="-527538" defTabSz="1300480">
              <a:spcBef>
                <a:spcPts val="800"/>
              </a:spcBef>
              <a:buClr>
                <a:srgbClr val="000000"/>
              </a:buClr>
              <a:buSzPct val="100000"/>
              <a:buAutoNum type="arabicPeriod" startAt="2"/>
              <a:defRPr>
                <a:latin typeface="Arial"/>
                <a:ea typeface="Arial"/>
                <a:cs typeface="Arial"/>
                <a:sym typeface="Arial"/>
              </a:defRPr>
            </a:pPr>
            <a:r>
              <a:t>A </a:t>
            </a:r>
            <a:r>
              <a:rPr b="1"/>
              <a:t>central nervous system (CNS)</a:t>
            </a:r>
          </a:p>
          <a:p>
            <a:pPr lvl="2" marL="1302808" indent="-413808" defTabSz="1300480">
              <a:spcBef>
                <a:spcPts val="800"/>
              </a:spcBef>
              <a:buClr>
                <a:srgbClr val="9D002D"/>
              </a:buClr>
              <a:buSzPct val="100000"/>
              <a:buChar char="–"/>
              <a:defRPr sz="3400">
                <a:latin typeface="Arial"/>
                <a:ea typeface="Arial"/>
                <a:cs typeface="Arial"/>
                <a:sym typeface="Arial"/>
              </a:defRPr>
            </a:pPr>
            <a:r>
              <a:t>Includes large numbers of neurons aggregated into clusters called ganglia</a:t>
            </a:r>
          </a:p>
          <a:p>
            <a:pPr lvl="2" marL="1302808" indent="-413808" defTabSz="1300480">
              <a:spcBef>
                <a:spcPts val="800"/>
              </a:spcBef>
              <a:buClr>
                <a:srgbClr val="9D002D"/>
              </a:buClr>
              <a:buSzPct val="100000"/>
              <a:buChar char="–"/>
              <a:defRPr sz="3400">
                <a:latin typeface="Arial"/>
                <a:ea typeface="Arial"/>
                <a:cs typeface="Arial"/>
                <a:sym typeface="Arial"/>
              </a:defRPr>
            </a:pPr>
            <a:r>
              <a:t>Most animals with a CNS have a large ganglia or brain</a:t>
            </a:r>
          </a:p>
        </p:txBody>
      </p:sp>
      <p:sp>
        <p:nvSpPr>
          <p:cNvPr id="269" name="Shape 26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Types of Neurons in the Nervous System</a:t>
            </a:r>
          </a:p>
        </p:txBody>
      </p:sp>
      <p:sp>
        <p:nvSpPr>
          <p:cNvPr id="272" name="Shape 272"/>
          <p:cNvSpPr/>
          <p:nvPr>
            <p:ph type="body" idx="4294967295"/>
          </p:nvPr>
        </p:nvSpPr>
        <p:spPr>
          <a:xfrm>
            <a:off x="205457" y="1819768"/>
            <a:ext cx="12480997" cy="741002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Sensory cells respond to light, sound, touch, or other stimuli</a:t>
            </a:r>
            <a:endParaRPr b="1"/>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Sensory receptors </a:t>
            </a:r>
            <a:r>
              <a:rPr b="0"/>
              <a:t>in the skin, eyes, ears, and nose transmit streams of data about the external environment</a:t>
            </a:r>
            <a:endParaRPr b="0"/>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Sensory cells inside the body monitor conditions that are important in homeostasis, such as blood pH and oxygen levels</a:t>
            </a:r>
          </a:p>
        </p:txBody>
      </p:sp>
      <p:sp>
        <p:nvSpPr>
          <p:cNvPr id="273" name="Shape 27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Types of Neurons in the Nervous System</a:t>
            </a:r>
          </a:p>
        </p:txBody>
      </p:sp>
      <p:sp>
        <p:nvSpPr>
          <p:cNvPr id="276" name="Shape 276"/>
          <p:cNvSpPr/>
          <p:nvPr>
            <p:ph type="body" idx="4294967295"/>
          </p:nvPr>
        </p:nvSpPr>
        <p:spPr>
          <a:xfrm>
            <a:off x="205457" y="1819768"/>
            <a:ext cx="12480997" cy="685009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 sensory receptor</a:t>
            </a:r>
            <a:r>
              <a:rPr b="1"/>
              <a:t> </a:t>
            </a:r>
            <a:r>
              <a:t>transmits the information it receives from the environment by means of a nerve cell called a </a:t>
            </a:r>
            <a:r>
              <a:rPr b="1"/>
              <a:t>sensory neuron</a:t>
            </a:r>
            <a:endParaRPr b="1"/>
          </a:p>
          <a:p>
            <a:pPr lvl="1" marL="831361" indent="-386861" defTabSz="1300480">
              <a:spcBef>
                <a:spcPts val="800"/>
              </a:spcBef>
              <a:buClr>
                <a:srgbClr val="9D002D"/>
              </a:buClr>
              <a:buSzPct val="100000"/>
              <a:buChar char="–"/>
              <a:defRPr>
                <a:latin typeface="Arial"/>
                <a:ea typeface="Arial"/>
                <a:cs typeface="Arial"/>
                <a:sym typeface="Arial"/>
              </a:defRPr>
            </a:pPr>
            <a:r>
              <a:t>Sensory neurons also transmit information to the brain and spinal cord</a:t>
            </a:r>
          </a:p>
        </p:txBody>
      </p:sp>
      <p:sp>
        <p:nvSpPr>
          <p:cNvPr id="277" name="Shape 27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Types of Neurons in the Nervous System</a:t>
            </a:r>
          </a:p>
        </p:txBody>
      </p:sp>
      <p:sp>
        <p:nvSpPr>
          <p:cNvPr id="280" name="Shape 280"/>
          <p:cNvSpPr/>
          <p:nvPr>
            <p:ph type="body" idx="4294967295"/>
          </p:nvPr>
        </p:nvSpPr>
        <p:spPr>
          <a:xfrm>
            <a:off x="205457" y="1819768"/>
            <a:ext cx="12480997" cy="769902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central nervous system </a:t>
            </a:r>
            <a:r>
              <a:t>(</a:t>
            </a:r>
            <a:r>
              <a:rPr b="1"/>
              <a:t>CNS</a:t>
            </a:r>
            <a:r>
              <a:t>), made up of the brain and spinal cord, integrates information from many sensory neurons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Vertebrate sensory neurons send information to neurons in the spinal cord or brain via </a:t>
            </a:r>
            <a:r>
              <a:rPr b="1"/>
              <a:t>nerves</a:t>
            </a:r>
            <a:r>
              <a:t>—long, tough strands of nervous tissue containing thousands of neurons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Cells in the CNS called </a:t>
            </a:r>
            <a:r>
              <a:rPr b="1"/>
              <a:t>interneurons</a:t>
            </a:r>
            <a:r>
              <a:t> make connections between sensory neurons and </a:t>
            </a:r>
            <a:r>
              <a:rPr b="1"/>
              <a:t>motor neurons</a:t>
            </a:r>
            <a:r>
              <a:t>, which are nerve cells that send signals to effector (response) cells in glands or muscles</a:t>
            </a:r>
          </a:p>
        </p:txBody>
      </p:sp>
      <p:sp>
        <p:nvSpPr>
          <p:cNvPr id="281" name="Shape 28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Anatomy of a Neuron</a:t>
            </a:r>
          </a:p>
        </p:txBody>
      </p:sp>
      <p:sp>
        <p:nvSpPr>
          <p:cNvPr id="284" name="Shape 284"/>
          <p:cNvSpPr/>
          <p:nvPr>
            <p:ph type="body" idx="4294967295"/>
          </p:nvPr>
        </p:nvSpPr>
        <p:spPr>
          <a:xfrm>
            <a:off x="205457" y="1819769"/>
            <a:ext cx="12480997" cy="736035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Most neurons have the same three parts:</a:t>
            </a:r>
            <a:endParaRPr sz="2800"/>
          </a:p>
          <a:p>
            <a:pPr lvl="1" marL="972038" indent="-527538" defTabSz="1300480">
              <a:spcBef>
                <a:spcPts val="800"/>
              </a:spcBef>
              <a:buClr>
                <a:srgbClr val="000000"/>
              </a:buClr>
              <a:buSzPct val="100000"/>
              <a:buAutoNum type="arabicPeriod" startAt="1"/>
              <a:defRPr>
                <a:latin typeface="Arial"/>
                <a:ea typeface="Arial"/>
                <a:cs typeface="Arial"/>
                <a:sym typeface="Arial"/>
              </a:defRPr>
            </a:pPr>
            <a:r>
              <a:t>A </a:t>
            </a:r>
            <a:r>
              <a:rPr b="1"/>
              <a:t>dendrite</a:t>
            </a:r>
            <a:r>
              <a:t> receives electrical signals from the axons of adjacent cells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The </a:t>
            </a:r>
            <a:r>
              <a:rPr b="1"/>
              <a:t>cell body</a:t>
            </a:r>
            <a:r>
              <a:t>, or </a:t>
            </a:r>
            <a:r>
              <a:rPr b="1"/>
              <a:t>soma</a:t>
            </a:r>
            <a:r>
              <a:t>, which includes the nucleus, integrates the incoming signals and generates an outgoing signal</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The </a:t>
            </a:r>
            <a:r>
              <a:rPr b="1"/>
              <a:t>axon</a:t>
            </a:r>
            <a:r>
              <a:t> then sends the signal to the dendrites of other neurons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Each neuron makes many connections with other neurons</a:t>
            </a:r>
          </a:p>
        </p:txBody>
      </p:sp>
      <p:sp>
        <p:nvSpPr>
          <p:cNvPr id="285" name="Shape 28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7" name="46_02_neuron_info_flow_U.jpg"/>
          <p:cNvPicPr>
            <a:picLocks noChangeAspect="1"/>
          </p:cNvPicPr>
          <p:nvPr/>
        </p:nvPicPr>
        <p:blipFill>
          <a:blip r:embed="rId3">
            <a:extLst/>
          </a:blip>
          <a:srcRect l="0" t="0" r="0" b="4345"/>
          <a:stretch>
            <a:fillRect/>
          </a:stretch>
        </p:blipFill>
        <p:spPr>
          <a:xfrm>
            <a:off x="422204" y="2045546"/>
            <a:ext cx="12158135" cy="5416410"/>
          </a:xfrm>
          <a:prstGeom prst="rect">
            <a:avLst/>
          </a:prstGeom>
          <a:ln w="12700">
            <a:miter lim="400000"/>
          </a:ln>
        </p:spPr>
      </p:pic>
      <p:sp>
        <p:nvSpPr>
          <p:cNvPr id="288" name="Shape 288"/>
          <p:cNvSpPr/>
          <p:nvPr>
            <p:ph type="title" idx="4294967295"/>
          </p:nvPr>
        </p:nvSpPr>
        <p:spPr>
          <a:xfrm>
            <a:off x="29350" y="-1"/>
            <a:ext cx="803317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46.2</a:t>
            </a:r>
          </a:p>
        </p:txBody>
      </p:sp>
      <p:sp>
        <p:nvSpPr>
          <p:cNvPr id="289" name="Shape 289"/>
          <p:cNvSpPr/>
          <p:nvPr/>
        </p:nvSpPr>
        <p:spPr>
          <a:xfrm>
            <a:off x="478648" y="2047804"/>
            <a:ext cx="5321735"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(a)</a:t>
            </a:r>
            <a:r>
              <a:rPr b="1">
                <a:latin typeface="Arial"/>
                <a:ea typeface="Arial"/>
                <a:cs typeface="Arial"/>
                <a:sym typeface="Arial"/>
              </a:rPr>
              <a:t> Information flows from dendrites to the axon.</a:t>
            </a:r>
          </a:p>
        </p:txBody>
      </p:sp>
      <p:sp>
        <p:nvSpPr>
          <p:cNvPr id="290" name="Shape 290"/>
          <p:cNvSpPr/>
          <p:nvPr/>
        </p:nvSpPr>
        <p:spPr>
          <a:xfrm>
            <a:off x="487679" y="6398542"/>
            <a:ext cx="1000412" cy="8450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Dendrites</a:t>
            </a:r>
            <a:endParaRPr b="1">
              <a:latin typeface="Arial"/>
              <a:ea typeface="Arial"/>
              <a:cs typeface="Arial"/>
              <a:sym typeface="Arial"/>
            </a:endParaRPr>
          </a:p>
          <a:p>
            <a:pPr algn="l" defTabSz="1300480">
              <a:defRPr b="1" sz="1400">
                <a:latin typeface="Arial"/>
                <a:ea typeface="Arial"/>
                <a:cs typeface="Arial"/>
                <a:sym typeface="Arial"/>
              </a:defRPr>
            </a:pPr>
            <a:r>
              <a:t>Collect</a:t>
            </a:r>
          </a:p>
          <a:p>
            <a:pPr algn="l" defTabSz="1300480">
              <a:defRPr b="1" sz="1400">
                <a:latin typeface="Arial"/>
                <a:ea typeface="Arial"/>
                <a:cs typeface="Arial"/>
                <a:sym typeface="Arial"/>
              </a:defRPr>
            </a:pPr>
            <a:r>
              <a:t>chemicals</a:t>
            </a:r>
          </a:p>
          <a:p>
            <a:pPr algn="l" defTabSz="1300480">
              <a:defRPr b="1" sz="1400">
                <a:latin typeface="Arial"/>
                <a:ea typeface="Arial"/>
                <a:cs typeface="Arial"/>
                <a:sym typeface="Arial"/>
              </a:defRPr>
            </a:pPr>
            <a:r>
              <a:t>signals</a:t>
            </a:r>
          </a:p>
        </p:txBody>
      </p:sp>
      <p:sp>
        <p:nvSpPr>
          <p:cNvPr id="291" name="Shape 291"/>
          <p:cNvSpPr/>
          <p:nvPr/>
        </p:nvSpPr>
        <p:spPr>
          <a:xfrm>
            <a:off x="8195733" y="2047804"/>
            <a:ext cx="3404196" cy="596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800">
                <a:latin typeface="Arial Black"/>
                <a:ea typeface="Arial Black"/>
                <a:cs typeface="Arial Black"/>
                <a:sym typeface="Arial Black"/>
              </a:defRPr>
            </a:pPr>
            <a:r>
              <a:t>(b)</a:t>
            </a:r>
            <a:r>
              <a:rPr b="1">
                <a:latin typeface="Arial"/>
                <a:ea typeface="Arial"/>
                <a:cs typeface="Arial"/>
                <a:sym typeface="Arial"/>
              </a:rPr>
              <a:t> Neurons form networks for</a:t>
            </a:r>
            <a:endParaRPr b="1">
              <a:latin typeface="Arial"/>
              <a:ea typeface="Arial"/>
              <a:cs typeface="Arial"/>
              <a:sym typeface="Arial"/>
            </a:endParaRPr>
          </a:p>
          <a:p>
            <a:pPr algn="l" defTabSz="1300480">
              <a:defRPr b="1" sz="1800">
                <a:latin typeface="Arial"/>
                <a:ea typeface="Arial"/>
                <a:cs typeface="Arial"/>
                <a:sym typeface="Arial"/>
              </a:defRPr>
            </a:pPr>
            <a:r>
              <a:t>information flow.</a:t>
            </a:r>
          </a:p>
        </p:txBody>
      </p:sp>
      <p:sp>
        <p:nvSpPr>
          <p:cNvPr id="292" name="Shape 292"/>
          <p:cNvSpPr/>
          <p:nvPr/>
        </p:nvSpPr>
        <p:spPr>
          <a:xfrm>
            <a:off x="3136053" y="4605866"/>
            <a:ext cx="803177"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latin typeface="Arial"/>
                <a:ea typeface="Arial"/>
                <a:cs typeface="Arial"/>
                <a:sym typeface="Arial"/>
              </a:defRPr>
            </a:lvl1pPr>
          </a:lstStyle>
          <a:p>
            <a:pPr/>
            <a:r>
              <a:t>Nucleus</a:t>
            </a:r>
          </a:p>
        </p:txBody>
      </p:sp>
      <p:sp>
        <p:nvSpPr>
          <p:cNvPr id="293" name="Shape 293"/>
          <p:cNvSpPr/>
          <p:nvPr/>
        </p:nvSpPr>
        <p:spPr>
          <a:xfrm>
            <a:off x="9852941" y="4779715"/>
            <a:ext cx="961530"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FFFFFF"/>
                </a:solidFill>
                <a:latin typeface="Arial"/>
                <a:ea typeface="Arial"/>
                <a:cs typeface="Arial"/>
                <a:sym typeface="Arial"/>
              </a:defRPr>
            </a:lvl1pPr>
          </a:lstStyle>
          <a:p>
            <a:pPr/>
            <a:r>
              <a:t>Synapses</a:t>
            </a:r>
          </a:p>
        </p:txBody>
      </p:sp>
      <p:sp>
        <p:nvSpPr>
          <p:cNvPr id="294" name="Shape 294"/>
          <p:cNvSpPr/>
          <p:nvPr/>
        </p:nvSpPr>
        <p:spPr>
          <a:xfrm>
            <a:off x="4511039" y="6398542"/>
            <a:ext cx="2147604" cy="8450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Axon</a:t>
            </a:r>
            <a:endParaRPr b="1">
              <a:latin typeface="Arial"/>
              <a:ea typeface="Arial"/>
              <a:cs typeface="Arial"/>
              <a:sym typeface="Arial"/>
            </a:endParaRPr>
          </a:p>
          <a:p>
            <a:pPr algn="l" defTabSz="1300480">
              <a:defRPr b="1" sz="1400">
                <a:latin typeface="Arial"/>
                <a:ea typeface="Arial"/>
                <a:cs typeface="Arial"/>
                <a:sym typeface="Arial"/>
              </a:defRPr>
            </a:pPr>
            <a:r>
              <a:t>Passes chemical signals</a:t>
            </a:r>
          </a:p>
          <a:p>
            <a:pPr algn="l" defTabSz="1300480">
              <a:defRPr b="1" sz="1400">
                <a:latin typeface="Arial"/>
                <a:ea typeface="Arial"/>
                <a:cs typeface="Arial"/>
                <a:sym typeface="Arial"/>
              </a:defRPr>
            </a:pPr>
            <a:r>
              <a:t>to dendrites of another</a:t>
            </a:r>
          </a:p>
          <a:p>
            <a:pPr algn="l" defTabSz="1300480">
              <a:defRPr b="1" sz="1400">
                <a:latin typeface="Arial"/>
                <a:ea typeface="Arial"/>
                <a:cs typeface="Arial"/>
                <a:sym typeface="Arial"/>
              </a:defRPr>
            </a:pPr>
            <a:r>
              <a:t>cell or to an effector cell</a:t>
            </a:r>
          </a:p>
        </p:txBody>
      </p:sp>
      <p:sp>
        <p:nvSpPr>
          <p:cNvPr id="295" name="Shape 295"/>
          <p:cNvSpPr/>
          <p:nvPr/>
        </p:nvSpPr>
        <p:spPr>
          <a:xfrm>
            <a:off x="1713653" y="6400800"/>
            <a:ext cx="2413522" cy="8450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Cell body</a:t>
            </a:r>
            <a:endParaRPr b="1">
              <a:latin typeface="Arial"/>
              <a:ea typeface="Arial"/>
              <a:cs typeface="Arial"/>
              <a:sym typeface="Arial"/>
            </a:endParaRPr>
          </a:p>
          <a:p>
            <a:pPr algn="l" defTabSz="1300480">
              <a:defRPr b="1" sz="1400">
                <a:latin typeface="Arial"/>
                <a:ea typeface="Arial"/>
                <a:cs typeface="Arial"/>
                <a:sym typeface="Arial"/>
              </a:defRPr>
            </a:pPr>
            <a:r>
              <a:t>Integrates incoming signals</a:t>
            </a:r>
          </a:p>
          <a:p>
            <a:pPr algn="l" defTabSz="1300480">
              <a:defRPr b="1" sz="1400">
                <a:latin typeface="Arial"/>
                <a:ea typeface="Arial"/>
                <a:cs typeface="Arial"/>
                <a:sym typeface="Arial"/>
              </a:defRPr>
            </a:pPr>
            <a:r>
              <a:t>and generates outgoing</a:t>
            </a:r>
          </a:p>
          <a:p>
            <a:pPr algn="l" defTabSz="1300480">
              <a:defRPr b="1" sz="1400">
                <a:latin typeface="Arial"/>
                <a:ea typeface="Arial"/>
                <a:cs typeface="Arial"/>
                <a:sym typeface="Arial"/>
              </a:defRPr>
            </a:pPr>
            <a:r>
              <a:t>electrical signal to axon</a:t>
            </a:r>
          </a:p>
        </p:txBody>
      </p:sp>
      <p:sp>
        <p:nvSpPr>
          <p:cNvPr id="296" name="Shape 296"/>
          <p:cNvSpPr/>
          <p:nvPr/>
        </p:nvSpPr>
        <p:spPr>
          <a:xfrm>
            <a:off x="2052319" y="4346222"/>
            <a:ext cx="1011486" cy="386080"/>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297" name="Shape 297"/>
          <p:cNvSpPr/>
          <p:nvPr/>
        </p:nvSpPr>
        <p:spPr>
          <a:xfrm>
            <a:off x="10934417" y="4583288"/>
            <a:ext cx="523806" cy="528321"/>
          </a:xfrm>
          <a:prstGeom prst="ellipse">
            <a:avLst/>
          </a:prstGeom>
          <a:ln w="25400">
            <a:solidFill>
              <a:srgbClr val="FFFFFF"/>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1" name="pasted-image.jpg"/>
          <p:cNvPicPr>
            <a:picLocks noChangeAspect="1"/>
          </p:cNvPicPr>
          <p:nvPr/>
        </p:nvPicPr>
        <p:blipFill>
          <a:blip r:embed="rId2">
            <a:extLst/>
          </a:blip>
          <a:stretch>
            <a:fillRect/>
          </a:stretch>
        </p:blipFill>
        <p:spPr>
          <a:xfrm>
            <a:off x="463550" y="1143000"/>
            <a:ext cx="10426700" cy="7480300"/>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An “All-or-None” Signal That Propagates</a:t>
            </a:r>
          </a:p>
        </p:txBody>
      </p:sp>
      <p:sp>
        <p:nvSpPr>
          <p:cNvPr id="304" name="Shape 304"/>
          <p:cNvSpPr/>
          <p:nvPr>
            <p:ph type="body" idx="4294967295"/>
          </p:nvPr>
        </p:nvSpPr>
        <p:spPr>
          <a:xfrm>
            <a:off x="205457" y="1819769"/>
            <a:ext cx="12480997" cy="759064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addition to being fast and having three distinct phases, the action potential is an all-or-none event:</a:t>
            </a:r>
            <a:endParaRPr sz="2800"/>
          </a:p>
          <a:p>
            <a:pPr lvl="1" marL="831361" indent="-386861" defTabSz="1300480">
              <a:spcBef>
                <a:spcPts val="800"/>
              </a:spcBef>
              <a:buClr>
                <a:srgbClr val="9D002D"/>
              </a:buClr>
              <a:buSzPct val="100000"/>
              <a:buChar char="–"/>
              <a:defRPr>
                <a:latin typeface="Arial"/>
                <a:ea typeface="Arial"/>
                <a:cs typeface="Arial"/>
                <a:sym typeface="Arial"/>
              </a:defRPr>
            </a:pPr>
            <a:r>
              <a:t>There is no such thing as a partial action potential</a:t>
            </a:r>
          </a:p>
          <a:p>
            <a:pPr lvl="1" marL="831361" indent="-386861" defTabSz="1300480">
              <a:spcBef>
                <a:spcPts val="800"/>
              </a:spcBef>
              <a:buClr>
                <a:srgbClr val="9D002D"/>
              </a:buClr>
              <a:buSzPct val="100000"/>
              <a:buChar char="–"/>
              <a:defRPr>
                <a:latin typeface="Arial"/>
                <a:ea typeface="Arial"/>
                <a:cs typeface="Arial"/>
                <a:sym typeface="Arial"/>
              </a:defRPr>
            </a:pPr>
            <a:r>
              <a:t>All action potentials for a given neuron are identical in magnitude and duration</a:t>
            </a:r>
          </a:p>
          <a:p>
            <a:pPr lvl="1" marL="831361" indent="-386861" defTabSz="1300480">
              <a:spcBef>
                <a:spcPts val="800"/>
              </a:spcBef>
              <a:buClr>
                <a:srgbClr val="9D002D"/>
              </a:buClr>
              <a:buSzPct val="100000"/>
              <a:buChar char="–"/>
              <a:defRPr>
                <a:latin typeface="Arial"/>
                <a:ea typeface="Arial"/>
                <a:cs typeface="Arial"/>
                <a:sym typeface="Arial"/>
              </a:defRPr>
            </a:pPr>
            <a:r>
              <a:t>Action potentials are propagated down the length of the axon</a:t>
            </a:r>
          </a:p>
          <a:p>
            <a:pPr lvl="1" marL="831361" indent="-386861" defTabSz="1300480">
              <a:spcBef>
                <a:spcPts val="800"/>
              </a:spcBef>
              <a:buClr>
                <a:srgbClr val="9D002D"/>
              </a:buClr>
              <a:buSzPct val="100000"/>
              <a:buChar char="–"/>
              <a:defRPr>
                <a:latin typeface="Arial"/>
                <a:ea typeface="Arial"/>
                <a:cs typeface="Arial"/>
                <a:sym typeface="Arial"/>
              </a:defRPr>
            </a:pPr>
            <a:r>
              <a:t>Na</a:t>
            </a:r>
            <a:r>
              <a:rPr baseline="30555"/>
              <a:t>+</a:t>
            </a:r>
            <a:r>
              <a:t> channels are more likely to open as a membrane depolarizes, leading to the opening of additional Na</a:t>
            </a:r>
            <a:r>
              <a:rPr baseline="30555"/>
              <a:t>+</a:t>
            </a:r>
            <a:r>
              <a:t> channels, and further depolarizing the membrane</a:t>
            </a:r>
          </a:p>
          <a:p>
            <a:pPr lvl="2" marL="1302808" indent="-413808" defTabSz="1300480">
              <a:spcBef>
                <a:spcPts val="800"/>
              </a:spcBef>
              <a:buClr>
                <a:srgbClr val="9D002D"/>
              </a:buClr>
              <a:buSzPct val="100000"/>
              <a:buChar char="–"/>
              <a:defRPr sz="3400">
                <a:latin typeface="Arial"/>
                <a:ea typeface="Arial"/>
                <a:cs typeface="Arial"/>
                <a:sym typeface="Arial"/>
              </a:defRPr>
            </a:pPr>
            <a:r>
              <a:t>The result is an “all-or-none” signal</a:t>
            </a:r>
          </a:p>
        </p:txBody>
      </p:sp>
      <p:sp>
        <p:nvSpPr>
          <p:cNvPr id="305" name="Shape 30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p:nvPr>
        </p:nvSpPr>
        <p:spPr>
          <a:prstGeom prst="rect">
            <a:avLst/>
          </a:prstGeom>
        </p:spPr>
        <p:txBody>
          <a:bodyPr/>
          <a:lstStyle/>
          <a:p>
            <a:pPr/>
            <a:r>
              <a:t>Fish Form and Function</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An “All-or-None” Signal That Propagates</a:t>
            </a:r>
          </a:p>
        </p:txBody>
      </p:sp>
      <p:sp>
        <p:nvSpPr>
          <p:cNvPr id="308" name="Shape 30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Neurons have </a:t>
            </a:r>
            <a:r>
              <a:rPr b="1"/>
              <a:t>excitable membranes</a:t>
            </a:r>
            <a:r>
              <a:t>, because neurons are capable of generating action potentials that propagate rapidly along the length of their axons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action potential suggests a mechanism for electrical signaling</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the nervous system, information is coded in the form of action potentials that travel along axons</a:t>
            </a:r>
          </a:p>
          <a:p>
            <a:pPr lvl="1" marL="831361" indent="-386861" defTabSz="1300480">
              <a:spcBef>
                <a:spcPts val="800"/>
              </a:spcBef>
              <a:buClr>
                <a:srgbClr val="9D002D"/>
              </a:buClr>
              <a:buSzPct val="100000"/>
              <a:buChar char="–"/>
              <a:defRPr>
                <a:latin typeface="Arial"/>
                <a:ea typeface="Arial"/>
                <a:cs typeface="Arial"/>
                <a:sym typeface="Arial"/>
              </a:defRPr>
            </a:pPr>
            <a:r>
              <a:t>The frequency of action potentials—rather than their size—is the meaningful signal</a:t>
            </a:r>
          </a:p>
        </p:txBody>
      </p:sp>
      <p:sp>
        <p:nvSpPr>
          <p:cNvPr id="309" name="Shape 30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1" name="46_12_synapse_U.jpg"/>
          <p:cNvPicPr>
            <a:picLocks noChangeAspect="1"/>
          </p:cNvPicPr>
          <p:nvPr/>
        </p:nvPicPr>
        <p:blipFill>
          <a:blip r:embed="rId3">
            <a:extLst/>
          </a:blip>
          <a:srcRect l="0" t="0" r="0" b="4153"/>
          <a:stretch>
            <a:fillRect/>
          </a:stretch>
        </p:blipFill>
        <p:spPr>
          <a:xfrm>
            <a:off x="422204" y="2050062"/>
            <a:ext cx="12158135" cy="5418668"/>
          </a:xfrm>
          <a:prstGeom prst="rect">
            <a:avLst/>
          </a:prstGeom>
          <a:ln w="12700">
            <a:miter lim="400000"/>
          </a:ln>
        </p:spPr>
      </p:pic>
      <p:sp>
        <p:nvSpPr>
          <p:cNvPr id="312" name="Shape 312"/>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46.12</a:t>
            </a:r>
          </a:p>
        </p:txBody>
      </p:sp>
      <p:sp>
        <p:nvSpPr>
          <p:cNvPr id="313" name="Shape 313"/>
          <p:cNvSpPr/>
          <p:nvPr/>
        </p:nvSpPr>
        <p:spPr>
          <a:xfrm>
            <a:off x="1562382" y="3596640"/>
            <a:ext cx="1070124"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Presynaptic</a:t>
            </a:r>
          </a:p>
          <a:p>
            <a:pPr algn="l" defTabSz="1300480">
              <a:lnSpc>
                <a:spcPct val="95000"/>
              </a:lnSpc>
              <a:defRPr b="1" sz="1400">
                <a:latin typeface="Arial"/>
                <a:ea typeface="Arial"/>
                <a:cs typeface="Arial"/>
                <a:sym typeface="Arial"/>
              </a:defRPr>
            </a:pPr>
            <a:r>
              <a:t>neuron</a:t>
            </a:r>
          </a:p>
        </p:txBody>
      </p:sp>
      <p:sp>
        <p:nvSpPr>
          <p:cNvPr id="314" name="Shape 314"/>
          <p:cNvSpPr/>
          <p:nvPr/>
        </p:nvSpPr>
        <p:spPr>
          <a:xfrm>
            <a:off x="503484" y="6023751"/>
            <a:ext cx="1168748"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Postsynaptic</a:t>
            </a:r>
          </a:p>
          <a:p>
            <a:pPr algn="l" defTabSz="1300480">
              <a:lnSpc>
                <a:spcPct val="95000"/>
              </a:lnSpc>
              <a:defRPr b="1" sz="1400">
                <a:latin typeface="Arial"/>
                <a:ea typeface="Arial"/>
                <a:cs typeface="Arial"/>
                <a:sym typeface="Arial"/>
              </a:defRPr>
            </a:pPr>
            <a:r>
              <a:t>neuron</a:t>
            </a:r>
          </a:p>
        </p:txBody>
      </p:sp>
      <p:sp>
        <p:nvSpPr>
          <p:cNvPr id="315" name="Shape 315"/>
          <p:cNvSpPr/>
          <p:nvPr/>
        </p:nvSpPr>
        <p:spPr>
          <a:xfrm>
            <a:off x="2975751" y="2930595"/>
            <a:ext cx="962790" cy="4053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Na</a:t>
            </a:r>
            <a:r>
              <a:rPr b="0" baseline="30571">
                <a:latin typeface="Symbol"/>
                <a:ea typeface="Symbol"/>
                <a:cs typeface="Symbol"/>
                <a:sym typeface="Symbol"/>
              </a:rPr>
              <a:t>+</a:t>
            </a:r>
            <a:r>
              <a:t> and K</a:t>
            </a:r>
            <a:r>
              <a:rPr b="0" baseline="30571">
                <a:latin typeface="Symbol"/>
                <a:ea typeface="Symbol"/>
                <a:cs typeface="Symbol"/>
                <a:sym typeface="Symbol"/>
              </a:rPr>
              <a:t>+</a:t>
            </a:r>
          </a:p>
          <a:p>
            <a:pPr algn="l" defTabSz="1300480">
              <a:lnSpc>
                <a:spcPct val="95000"/>
              </a:lnSpc>
              <a:defRPr b="1" sz="1400">
                <a:latin typeface="Arial"/>
                <a:ea typeface="Arial"/>
                <a:cs typeface="Arial"/>
                <a:sym typeface="Arial"/>
              </a:defRPr>
            </a:pPr>
            <a:r>
              <a:t>channels</a:t>
            </a:r>
          </a:p>
        </p:txBody>
      </p:sp>
      <p:sp>
        <p:nvSpPr>
          <p:cNvPr id="316" name="Shape 316"/>
          <p:cNvSpPr/>
          <p:nvPr/>
        </p:nvSpPr>
        <p:spPr>
          <a:xfrm>
            <a:off x="2975751" y="3854026"/>
            <a:ext cx="1232211" cy="6558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400">
                <a:latin typeface="Arial Black"/>
                <a:ea typeface="Arial Black"/>
                <a:cs typeface="Arial Black"/>
                <a:sym typeface="Arial Black"/>
              </a:defRPr>
            </a:pPr>
            <a:r>
              <a:t>Presynaptic</a:t>
            </a:r>
          </a:p>
          <a:p>
            <a:pPr algn="l" defTabSz="1300480">
              <a:lnSpc>
                <a:spcPct val="95000"/>
              </a:lnSpc>
              <a:defRPr sz="1400">
                <a:latin typeface="Arial Black"/>
                <a:ea typeface="Arial Black"/>
                <a:cs typeface="Arial Black"/>
                <a:sym typeface="Arial Black"/>
              </a:defRPr>
            </a:pPr>
            <a:r>
              <a:t>membrane</a:t>
            </a:r>
            <a:endParaRPr b="1">
              <a:latin typeface="Arial"/>
              <a:ea typeface="Arial"/>
              <a:cs typeface="Arial"/>
              <a:sym typeface="Arial"/>
            </a:endParaRPr>
          </a:p>
          <a:p>
            <a:pPr algn="l" defTabSz="1300480">
              <a:lnSpc>
                <a:spcPct val="95000"/>
              </a:lnSpc>
              <a:defRPr b="1" sz="1400">
                <a:latin typeface="Arial"/>
                <a:ea typeface="Arial"/>
                <a:cs typeface="Arial"/>
                <a:sym typeface="Arial"/>
              </a:defRPr>
            </a:pPr>
            <a:r>
              <a:t>(of axon)</a:t>
            </a:r>
          </a:p>
        </p:txBody>
      </p:sp>
      <p:sp>
        <p:nvSpPr>
          <p:cNvPr id="317" name="Shape 317"/>
          <p:cNvSpPr/>
          <p:nvPr/>
        </p:nvSpPr>
        <p:spPr>
          <a:xfrm>
            <a:off x="2892213" y="5578968"/>
            <a:ext cx="1333352" cy="8491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400">
                <a:latin typeface="Arial Black"/>
                <a:ea typeface="Arial Black"/>
                <a:cs typeface="Arial Black"/>
                <a:sym typeface="Arial Black"/>
              </a:defRPr>
            </a:pPr>
            <a:r>
              <a:t>Postsynaptic</a:t>
            </a:r>
          </a:p>
          <a:p>
            <a:pPr algn="l" defTabSz="1300480">
              <a:lnSpc>
                <a:spcPct val="95000"/>
              </a:lnSpc>
              <a:defRPr sz="1400">
                <a:latin typeface="Arial Black"/>
                <a:ea typeface="Arial Black"/>
                <a:cs typeface="Arial Black"/>
                <a:sym typeface="Arial Black"/>
              </a:defRPr>
            </a:pPr>
            <a:r>
              <a:t>membrane</a:t>
            </a:r>
            <a:endParaRPr b="1">
              <a:latin typeface="Arial"/>
              <a:ea typeface="Arial"/>
              <a:cs typeface="Arial"/>
              <a:sym typeface="Arial"/>
            </a:endParaRPr>
          </a:p>
          <a:p>
            <a:pPr algn="l" defTabSz="1300480">
              <a:lnSpc>
                <a:spcPct val="95000"/>
              </a:lnSpc>
              <a:defRPr b="1" sz="1400">
                <a:latin typeface="Arial"/>
                <a:ea typeface="Arial"/>
                <a:cs typeface="Arial"/>
                <a:sym typeface="Arial"/>
              </a:defRPr>
            </a:pPr>
            <a:r>
              <a:t>(of dendrite</a:t>
            </a:r>
          </a:p>
          <a:p>
            <a:pPr algn="l" defTabSz="1300480">
              <a:lnSpc>
                <a:spcPct val="95000"/>
              </a:lnSpc>
              <a:defRPr b="1" sz="1400">
                <a:latin typeface="Arial"/>
                <a:ea typeface="Arial"/>
                <a:cs typeface="Arial"/>
                <a:sym typeface="Arial"/>
              </a:defRPr>
            </a:pPr>
            <a:r>
              <a:t>or cell body)</a:t>
            </a:r>
          </a:p>
        </p:txBody>
      </p:sp>
      <p:sp>
        <p:nvSpPr>
          <p:cNvPr id="318" name="Shape 318"/>
          <p:cNvSpPr/>
          <p:nvPr/>
        </p:nvSpPr>
        <p:spPr>
          <a:xfrm>
            <a:off x="5878650" y="3255715"/>
            <a:ext cx="852389"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400">
                <a:latin typeface="Arial"/>
                <a:ea typeface="Arial"/>
                <a:cs typeface="Arial"/>
                <a:sym typeface="Arial"/>
              </a:defRPr>
            </a:pPr>
            <a:r>
              <a:t>Action</a:t>
            </a:r>
          </a:p>
          <a:p>
            <a:pPr defTabSz="1300480">
              <a:lnSpc>
                <a:spcPct val="95000"/>
              </a:lnSpc>
              <a:defRPr b="1" sz="1400">
                <a:latin typeface="Arial"/>
                <a:ea typeface="Arial"/>
                <a:cs typeface="Arial"/>
                <a:sym typeface="Arial"/>
              </a:defRPr>
            </a:pPr>
            <a:r>
              <a:t>potentials</a:t>
            </a:r>
          </a:p>
        </p:txBody>
      </p:sp>
      <p:sp>
        <p:nvSpPr>
          <p:cNvPr id="319" name="Shape 319"/>
          <p:cNvSpPr/>
          <p:nvPr/>
        </p:nvSpPr>
        <p:spPr>
          <a:xfrm>
            <a:off x="7102968" y="4152053"/>
            <a:ext cx="80316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Synaptic</a:t>
            </a:r>
          </a:p>
          <a:p>
            <a:pPr algn="l" defTabSz="1300480">
              <a:lnSpc>
                <a:spcPct val="95000"/>
              </a:lnSpc>
              <a:defRPr b="1" sz="1400">
                <a:latin typeface="Arial"/>
                <a:ea typeface="Arial"/>
                <a:cs typeface="Arial"/>
                <a:sym typeface="Arial"/>
              </a:defRPr>
            </a:pPr>
            <a:r>
              <a:t>vesicles</a:t>
            </a:r>
          </a:p>
        </p:txBody>
      </p:sp>
      <p:sp>
        <p:nvSpPr>
          <p:cNvPr id="320" name="Shape 320"/>
          <p:cNvSpPr/>
          <p:nvPr/>
        </p:nvSpPr>
        <p:spPr>
          <a:xfrm>
            <a:off x="3872088" y="6813973"/>
            <a:ext cx="116874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Synaptic cleft</a:t>
            </a:r>
          </a:p>
        </p:txBody>
      </p:sp>
      <p:sp>
        <p:nvSpPr>
          <p:cNvPr id="321" name="Shape 321"/>
          <p:cNvSpPr/>
          <p:nvPr/>
        </p:nvSpPr>
        <p:spPr>
          <a:xfrm>
            <a:off x="5186115" y="7112000"/>
            <a:ext cx="145515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Neurotransmitter</a:t>
            </a:r>
          </a:p>
        </p:txBody>
      </p:sp>
      <p:sp>
        <p:nvSpPr>
          <p:cNvPr id="322" name="Shape 322"/>
          <p:cNvSpPr/>
          <p:nvPr/>
        </p:nvSpPr>
        <p:spPr>
          <a:xfrm>
            <a:off x="9509759" y="2673208"/>
            <a:ext cx="2683695" cy="4324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400">
                <a:latin typeface="Arial Black"/>
                <a:ea typeface="Arial Black"/>
                <a:cs typeface="Arial Black"/>
                <a:sym typeface="Arial Black"/>
              </a:defRPr>
            </a:pPr>
            <a:r>
              <a:t>1.</a:t>
            </a:r>
            <a:r>
              <a:rPr b="1">
                <a:latin typeface="Arial"/>
                <a:ea typeface="Arial"/>
                <a:cs typeface="Arial"/>
                <a:sym typeface="Arial"/>
              </a:rPr>
              <a:t> Action potential arrives near</a:t>
            </a:r>
            <a:endParaRPr b="1">
              <a:latin typeface="Arial"/>
              <a:ea typeface="Arial"/>
              <a:cs typeface="Arial"/>
              <a:sym typeface="Arial"/>
            </a:endParaRPr>
          </a:p>
          <a:p>
            <a:pPr algn="l" defTabSz="1300480">
              <a:lnSpc>
                <a:spcPct val="95000"/>
              </a:lnSpc>
              <a:defRPr b="1" sz="1400">
                <a:latin typeface="Arial"/>
                <a:ea typeface="Arial"/>
                <a:cs typeface="Arial"/>
                <a:sym typeface="Arial"/>
              </a:defRPr>
            </a:pPr>
            <a:r>
              <a:t>synaptic cleft.</a:t>
            </a:r>
          </a:p>
        </p:txBody>
      </p:sp>
      <p:sp>
        <p:nvSpPr>
          <p:cNvPr id="323" name="Shape 323"/>
          <p:cNvSpPr/>
          <p:nvPr/>
        </p:nvSpPr>
        <p:spPr>
          <a:xfrm>
            <a:off x="9502986" y="6245013"/>
            <a:ext cx="2887626" cy="10124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400">
                <a:latin typeface="Arial Black"/>
                <a:ea typeface="Arial Black"/>
                <a:cs typeface="Arial Black"/>
                <a:sym typeface="Arial Black"/>
              </a:defRPr>
            </a:pPr>
            <a:r>
              <a:t>5.</a:t>
            </a:r>
            <a:r>
              <a:rPr b="1">
                <a:latin typeface="Arial"/>
                <a:ea typeface="Arial"/>
                <a:cs typeface="Arial"/>
                <a:sym typeface="Arial"/>
              </a:rPr>
              <a:t> Ion channels in the</a:t>
            </a:r>
            <a:endParaRPr b="1">
              <a:latin typeface="Arial"/>
              <a:ea typeface="Arial"/>
              <a:cs typeface="Arial"/>
              <a:sym typeface="Arial"/>
            </a:endParaRPr>
          </a:p>
          <a:p>
            <a:pPr algn="l" defTabSz="1300480">
              <a:lnSpc>
                <a:spcPct val="95000"/>
              </a:lnSpc>
              <a:defRPr b="1" sz="1400">
                <a:latin typeface="Arial"/>
                <a:ea typeface="Arial"/>
                <a:cs typeface="Arial"/>
                <a:sym typeface="Arial"/>
              </a:defRPr>
            </a:pPr>
            <a:r>
              <a:t>postsynaptic membrane then</a:t>
            </a:r>
          </a:p>
          <a:p>
            <a:pPr algn="l" defTabSz="1300480">
              <a:lnSpc>
                <a:spcPct val="95000"/>
              </a:lnSpc>
              <a:defRPr b="1" sz="1400">
                <a:latin typeface="Arial"/>
                <a:ea typeface="Arial"/>
                <a:cs typeface="Arial"/>
                <a:sym typeface="Arial"/>
              </a:defRPr>
            </a:pPr>
            <a:r>
              <a:t>close as neurotransmitter is</a:t>
            </a:r>
          </a:p>
          <a:p>
            <a:pPr algn="l" defTabSz="1300480">
              <a:lnSpc>
                <a:spcPct val="95000"/>
              </a:lnSpc>
              <a:defRPr b="1" sz="1400">
                <a:latin typeface="Arial"/>
                <a:ea typeface="Arial"/>
                <a:cs typeface="Arial"/>
                <a:sym typeface="Arial"/>
              </a:defRPr>
            </a:pPr>
            <a:r>
              <a:t>broken down or taken back up by</a:t>
            </a:r>
          </a:p>
          <a:p>
            <a:pPr algn="l" defTabSz="1300480">
              <a:lnSpc>
                <a:spcPct val="95000"/>
              </a:lnSpc>
              <a:defRPr b="1" sz="1400">
                <a:latin typeface="Arial"/>
                <a:ea typeface="Arial"/>
                <a:cs typeface="Arial"/>
                <a:sym typeface="Arial"/>
              </a:defRPr>
            </a:pPr>
            <a:r>
              <a:t>presynaptic cell (not shown).</a:t>
            </a:r>
          </a:p>
        </p:txBody>
      </p:sp>
      <p:sp>
        <p:nvSpPr>
          <p:cNvPr id="324" name="Shape 324"/>
          <p:cNvSpPr/>
          <p:nvPr/>
        </p:nvSpPr>
        <p:spPr>
          <a:xfrm>
            <a:off x="9507502" y="5000977"/>
            <a:ext cx="2581512" cy="10124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400">
                <a:latin typeface="Arial Black"/>
                <a:ea typeface="Arial Black"/>
                <a:cs typeface="Arial Black"/>
                <a:sym typeface="Arial Black"/>
              </a:defRPr>
            </a:pPr>
            <a:r>
              <a:t>4.</a:t>
            </a:r>
            <a:r>
              <a:rPr b="1">
                <a:latin typeface="Arial"/>
                <a:ea typeface="Arial"/>
                <a:cs typeface="Arial"/>
                <a:sym typeface="Arial"/>
              </a:rPr>
              <a:t> Ion channels in the</a:t>
            </a:r>
            <a:endParaRPr b="1">
              <a:latin typeface="Arial"/>
              <a:ea typeface="Arial"/>
              <a:cs typeface="Arial"/>
              <a:sym typeface="Arial"/>
            </a:endParaRPr>
          </a:p>
          <a:p>
            <a:pPr algn="l" defTabSz="1300480">
              <a:lnSpc>
                <a:spcPct val="95000"/>
              </a:lnSpc>
              <a:defRPr b="1" sz="1400">
                <a:latin typeface="Arial"/>
                <a:ea typeface="Arial"/>
                <a:cs typeface="Arial"/>
                <a:sym typeface="Arial"/>
              </a:defRPr>
            </a:pPr>
            <a:r>
              <a:t>postsynaptic membrane open</a:t>
            </a:r>
          </a:p>
          <a:p>
            <a:pPr algn="l" defTabSz="1300480">
              <a:lnSpc>
                <a:spcPct val="95000"/>
              </a:lnSpc>
              <a:defRPr b="1" sz="1400">
                <a:latin typeface="Arial"/>
                <a:ea typeface="Arial"/>
                <a:cs typeface="Arial"/>
                <a:sym typeface="Arial"/>
              </a:defRPr>
            </a:pPr>
            <a:r>
              <a:t>when neurotransmitter binds;</a:t>
            </a:r>
          </a:p>
          <a:p>
            <a:pPr algn="l" defTabSz="1300480">
              <a:lnSpc>
                <a:spcPct val="95000"/>
              </a:lnSpc>
              <a:defRPr b="1" sz="1400">
                <a:latin typeface="Arial"/>
                <a:ea typeface="Arial"/>
                <a:cs typeface="Arial"/>
                <a:sym typeface="Arial"/>
              </a:defRPr>
            </a:pPr>
            <a:r>
              <a:t>flow of ions causes change in</a:t>
            </a:r>
          </a:p>
          <a:p>
            <a:pPr algn="l" defTabSz="1300480">
              <a:lnSpc>
                <a:spcPct val="95000"/>
              </a:lnSpc>
              <a:defRPr b="1" sz="1400">
                <a:latin typeface="Arial"/>
                <a:ea typeface="Arial"/>
                <a:cs typeface="Arial"/>
                <a:sym typeface="Arial"/>
              </a:defRPr>
            </a:pPr>
            <a:r>
              <a:t>postsynaptic cell potential.</a:t>
            </a:r>
          </a:p>
        </p:txBody>
      </p:sp>
      <p:sp>
        <p:nvSpPr>
          <p:cNvPr id="325" name="Shape 325"/>
          <p:cNvSpPr/>
          <p:nvPr/>
        </p:nvSpPr>
        <p:spPr>
          <a:xfrm>
            <a:off x="9507502" y="4158826"/>
            <a:ext cx="2591756" cy="625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400">
                <a:latin typeface="Arial Black"/>
                <a:ea typeface="Arial Black"/>
                <a:cs typeface="Arial Black"/>
                <a:sym typeface="Arial Black"/>
              </a:defRPr>
            </a:pPr>
            <a:r>
              <a:t>3.</a:t>
            </a:r>
            <a:r>
              <a:rPr b="1">
                <a:latin typeface="Arial"/>
                <a:ea typeface="Arial"/>
                <a:cs typeface="Arial"/>
                <a:sym typeface="Arial"/>
              </a:rPr>
              <a:t> Synaptic vesicles fuse with</a:t>
            </a:r>
            <a:endParaRPr b="1">
              <a:latin typeface="Arial"/>
              <a:ea typeface="Arial"/>
              <a:cs typeface="Arial"/>
              <a:sym typeface="Arial"/>
            </a:endParaRPr>
          </a:p>
          <a:p>
            <a:pPr algn="l" defTabSz="1300480">
              <a:lnSpc>
                <a:spcPct val="95000"/>
              </a:lnSpc>
              <a:defRPr b="1" sz="1400">
                <a:latin typeface="Arial"/>
                <a:ea typeface="Arial"/>
                <a:cs typeface="Arial"/>
                <a:sym typeface="Arial"/>
              </a:defRPr>
            </a:pPr>
            <a:r>
              <a:t>presynaptic membrane, then</a:t>
            </a:r>
          </a:p>
          <a:p>
            <a:pPr algn="l" defTabSz="1300480">
              <a:lnSpc>
                <a:spcPct val="95000"/>
              </a:lnSpc>
              <a:defRPr b="1" sz="1400">
                <a:latin typeface="Arial"/>
                <a:ea typeface="Arial"/>
                <a:cs typeface="Arial"/>
                <a:sym typeface="Arial"/>
              </a:defRPr>
            </a:pPr>
            <a:r>
              <a:t>release neurotransmitter.</a:t>
            </a:r>
          </a:p>
        </p:txBody>
      </p:sp>
      <p:sp>
        <p:nvSpPr>
          <p:cNvPr id="326" name="Shape 326"/>
          <p:cNvSpPr/>
          <p:nvPr/>
        </p:nvSpPr>
        <p:spPr>
          <a:xfrm>
            <a:off x="9507502" y="3316675"/>
            <a:ext cx="2659733" cy="6404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400">
                <a:latin typeface="Arial Black"/>
                <a:ea typeface="Arial Black"/>
                <a:cs typeface="Arial Black"/>
                <a:sym typeface="Arial Black"/>
              </a:defRPr>
            </a:pPr>
            <a:r>
              <a:t>2.</a:t>
            </a:r>
            <a:r>
              <a:rPr b="1">
                <a:latin typeface="Arial"/>
                <a:ea typeface="Arial"/>
                <a:cs typeface="Arial"/>
                <a:sym typeface="Arial"/>
              </a:rPr>
              <a:t> Voltage-gated Ca</a:t>
            </a:r>
            <a:r>
              <a:rPr b="1" baseline="30571">
                <a:latin typeface="Arial"/>
                <a:ea typeface="Arial"/>
                <a:cs typeface="Arial"/>
                <a:sym typeface="Arial"/>
              </a:rPr>
              <a:t>2</a:t>
            </a:r>
            <a:r>
              <a:rPr baseline="30571">
                <a:latin typeface="Symbol"/>
                <a:ea typeface="Symbol"/>
                <a:cs typeface="Symbol"/>
                <a:sym typeface="Symbol"/>
              </a:rPr>
              <a:t>+ </a:t>
            </a:r>
            <a:r>
              <a:rPr b="1">
                <a:latin typeface="Arial"/>
                <a:ea typeface="Arial"/>
                <a:cs typeface="Arial"/>
                <a:sym typeface="Arial"/>
              </a:rPr>
              <a:t>channels</a:t>
            </a:r>
            <a:endParaRPr b="1">
              <a:latin typeface="Arial"/>
              <a:ea typeface="Arial"/>
              <a:cs typeface="Arial"/>
              <a:sym typeface="Arial"/>
            </a:endParaRPr>
          </a:p>
          <a:p>
            <a:pPr algn="l" defTabSz="1300480">
              <a:lnSpc>
                <a:spcPct val="95000"/>
              </a:lnSpc>
              <a:defRPr b="1" sz="1400">
                <a:latin typeface="Arial"/>
                <a:ea typeface="Arial"/>
                <a:cs typeface="Arial"/>
                <a:sym typeface="Arial"/>
              </a:defRPr>
            </a:pPr>
            <a:r>
              <a:t>open. Ca</a:t>
            </a:r>
            <a:r>
              <a:rPr baseline="30571"/>
              <a:t>2</a:t>
            </a:r>
            <a:r>
              <a:rPr b="0" baseline="30571">
                <a:latin typeface="Symbol"/>
                <a:ea typeface="Symbol"/>
                <a:cs typeface="Symbol"/>
                <a:sym typeface="Symbol"/>
              </a:rPr>
              <a:t>+</a:t>
            </a:r>
            <a:r>
              <a:t> enters presynaptic</a:t>
            </a:r>
          </a:p>
          <a:p>
            <a:pPr algn="l" defTabSz="1300480">
              <a:lnSpc>
                <a:spcPct val="95000"/>
              </a:lnSpc>
              <a:defRPr b="1" sz="1400">
                <a:latin typeface="Arial"/>
                <a:ea typeface="Arial"/>
                <a:cs typeface="Arial"/>
                <a:sym typeface="Arial"/>
              </a:defRPr>
            </a:pPr>
            <a:r>
              <a:t>cells.</a:t>
            </a:r>
          </a:p>
        </p:txBody>
      </p:sp>
      <p:sp>
        <p:nvSpPr>
          <p:cNvPr id="327" name="Shape 327"/>
          <p:cNvSpPr/>
          <p:nvPr/>
        </p:nvSpPr>
        <p:spPr>
          <a:xfrm>
            <a:off x="9252373" y="6242755"/>
            <a:ext cx="180623" cy="169335"/>
          </a:xfrm>
          <a:prstGeom prst="rect">
            <a:avLst/>
          </a:prstGeom>
          <a:solidFill>
            <a:srgbClr val="8CC740"/>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328" name="Shape 328"/>
          <p:cNvSpPr/>
          <p:nvPr/>
        </p:nvSpPr>
        <p:spPr>
          <a:xfrm>
            <a:off x="9250116" y="4989688"/>
            <a:ext cx="180623" cy="169335"/>
          </a:xfrm>
          <a:prstGeom prst="rect">
            <a:avLst/>
          </a:prstGeom>
          <a:solidFill>
            <a:srgbClr val="FA9223"/>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329" name="Shape 329"/>
          <p:cNvSpPr/>
          <p:nvPr/>
        </p:nvSpPr>
        <p:spPr>
          <a:xfrm>
            <a:off x="9250116" y="4170115"/>
            <a:ext cx="180623" cy="169334"/>
          </a:xfrm>
          <a:prstGeom prst="rect">
            <a:avLst/>
          </a:prstGeom>
          <a:solidFill>
            <a:srgbClr val="0172B8"/>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330" name="Shape 330"/>
          <p:cNvSpPr/>
          <p:nvPr/>
        </p:nvSpPr>
        <p:spPr>
          <a:xfrm>
            <a:off x="9252373" y="3330222"/>
            <a:ext cx="180623" cy="169334"/>
          </a:xfrm>
          <a:prstGeom prst="rect">
            <a:avLst/>
          </a:prstGeom>
          <a:solidFill>
            <a:srgbClr val="EC1E21"/>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331" name="Shape 331"/>
          <p:cNvSpPr/>
          <p:nvPr/>
        </p:nvSpPr>
        <p:spPr>
          <a:xfrm>
            <a:off x="9250116" y="2679982"/>
            <a:ext cx="180623" cy="169334"/>
          </a:xfrm>
          <a:prstGeom prst="rect">
            <a:avLst/>
          </a:prstGeom>
          <a:solidFill>
            <a:srgbClr val="FDB811"/>
          </a:solidFill>
          <a:ln w="12700">
            <a:miter lim="400000"/>
          </a:ln>
        </p:spPr>
        <p:txBody>
          <a:bodyPr lIns="65023" tIns="65023" rIns="65023" bIns="65023" anchor="ctr"/>
          <a:lstStyle/>
          <a:p>
            <a:pPr algn="l" defTabSz="1300480">
              <a:defRPr sz="3400">
                <a:latin typeface="Arial"/>
                <a:ea typeface="Arial"/>
                <a:cs typeface="Arial"/>
                <a:sym typeface="Arial"/>
              </a:defRPr>
            </a:pPr>
          </a:p>
        </p:txBody>
      </p:sp>
      <p:sp>
        <p:nvSpPr>
          <p:cNvPr id="332" name="Shape 332"/>
          <p:cNvSpPr/>
          <p:nvPr/>
        </p:nvSpPr>
        <p:spPr>
          <a:xfrm flipH="1">
            <a:off x="6615289" y="3359573"/>
            <a:ext cx="487681"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33" name="Shape 333"/>
          <p:cNvSpPr/>
          <p:nvPr/>
        </p:nvSpPr>
        <p:spPr>
          <a:xfrm>
            <a:off x="5445759" y="3359573"/>
            <a:ext cx="532837"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34" name="Shape 334"/>
          <p:cNvSpPr/>
          <p:nvPr/>
        </p:nvSpPr>
        <p:spPr>
          <a:xfrm flipH="1">
            <a:off x="3964657" y="3029937"/>
            <a:ext cx="803770"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35" name="Shape 335"/>
          <p:cNvSpPr/>
          <p:nvPr/>
        </p:nvSpPr>
        <p:spPr>
          <a:xfrm flipH="1">
            <a:off x="4253653" y="2619022"/>
            <a:ext cx="776676" cy="40640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36" name="Shape 336"/>
          <p:cNvSpPr/>
          <p:nvPr/>
        </p:nvSpPr>
        <p:spPr>
          <a:xfrm flipH="1" flipV="1">
            <a:off x="4240106" y="3029937"/>
            <a:ext cx="587023" cy="230295"/>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37" name="Shape 337"/>
          <p:cNvSpPr/>
          <p:nvPr/>
        </p:nvSpPr>
        <p:spPr>
          <a:xfrm flipH="1">
            <a:off x="4244621" y="2853831"/>
            <a:ext cx="862473" cy="17610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38" name="Shape 338"/>
          <p:cNvSpPr/>
          <p:nvPr/>
        </p:nvSpPr>
        <p:spPr>
          <a:xfrm flipH="1">
            <a:off x="4213013" y="3951111"/>
            <a:ext cx="853441" cy="1"/>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39" name="Shape 339"/>
          <p:cNvSpPr/>
          <p:nvPr/>
        </p:nvSpPr>
        <p:spPr>
          <a:xfrm flipH="1">
            <a:off x="4890346" y="6398542"/>
            <a:ext cx="212232" cy="392854"/>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40" name="Shape 340"/>
          <p:cNvSpPr/>
          <p:nvPr/>
        </p:nvSpPr>
        <p:spPr>
          <a:xfrm flipH="1">
            <a:off x="6285653" y="6497884"/>
            <a:ext cx="257388" cy="591539"/>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341" name="Shape 341"/>
          <p:cNvSpPr/>
          <p:nvPr/>
        </p:nvSpPr>
        <p:spPr>
          <a:xfrm>
            <a:off x="4989688" y="6272106"/>
            <a:ext cx="239326" cy="221263"/>
          </a:xfrm>
          <a:prstGeom prst="ellipse">
            <a:avLst/>
          </a:prstGeom>
          <a:ln w="25400">
            <a:solidFill>
              <a:srgbClr val="000000"/>
            </a:solidFill>
            <a:prstDash val="sysDot"/>
          </a:ln>
        </p:spPr>
        <p:txBody>
          <a:bodyPr lIns="65023" tIns="65023" rIns="65023" bIns="65023" anchor="ctr"/>
          <a:lstStyle/>
          <a:p>
            <a:pPr algn="l" defTabSz="1300480">
              <a:defRPr sz="3400">
                <a:latin typeface="Arial"/>
                <a:ea typeface="Arial"/>
                <a:cs typeface="Arial"/>
                <a:sym typeface="Arial"/>
              </a:defRPr>
            </a:pPr>
          </a:p>
        </p:txBody>
      </p:sp>
      <p:sp>
        <p:nvSpPr>
          <p:cNvPr id="342" name="Shape 342"/>
          <p:cNvSpPr/>
          <p:nvPr/>
        </p:nvSpPr>
        <p:spPr>
          <a:xfrm>
            <a:off x="3314417" y="6421120"/>
            <a:ext cx="1" cy="279965"/>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ph type="title"/>
          </p:nvPr>
        </p:nvSpPr>
        <p:spPr>
          <a:prstGeom prst="rect">
            <a:avLst/>
          </a:prstGeom>
        </p:spPr>
        <p:txBody>
          <a:bodyPr/>
          <a:lstStyle/>
          <a:p>
            <a:pPr/>
          </a:p>
        </p:txBody>
      </p:sp>
      <p:sp>
        <p:nvSpPr>
          <p:cNvPr id="347" name="Shape 347"/>
          <p:cNvSpPr/>
          <p:nvPr>
            <p:ph type="body" idx="1"/>
          </p:nvPr>
        </p:nvSpPr>
        <p:spPr>
          <a:prstGeom prst="rect">
            <a:avLst/>
          </a:prstGeom>
        </p:spPr>
        <p:txBody>
          <a:bodyPr/>
          <a:lstStyle/>
          <a:p>
            <a:pPr/>
          </a:p>
        </p:txBody>
      </p:sp>
      <p:pic>
        <p:nvPicPr>
          <p:cNvPr id="348" name="Signaling_neural.jpg"/>
          <p:cNvPicPr>
            <a:picLocks noChangeAspect="1"/>
          </p:cNvPicPr>
          <p:nvPr/>
        </p:nvPicPr>
        <p:blipFill>
          <a:blip r:embed="rId2">
            <a:extLst/>
          </a:blip>
          <a:stretch>
            <a:fillRect/>
          </a:stretch>
        </p:blipFill>
        <p:spPr>
          <a:xfrm>
            <a:off x="1022350" y="1054100"/>
            <a:ext cx="10960100" cy="7645400"/>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0" name="pasted-image.jpg"/>
          <p:cNvPicPr>
            <a:picLocks noChangeAspect="1"/>
          </p:cNvPicPr>
          <p:nvPr/>
        </p:nvPicPr>
        <p:blipFill>
          <a:blip r:embed="rId2">
            <a:extLst/>
          </a:blip>
          <a:stretch>
            <a:fillRect/>
          </a:stretch>
        </p:blipFill>
        <p:spPr>
          <a:xfrm>
            <a:off x="1314450" y="1428750"/>
            <a:ext cx="8699500" cy="6908800"/>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title" idx="4294967295"/>
          </p:nvPr>
        </p:nvSpPr>
        <p:spPr>
          <a:xfrm>
            <a:off x="97084" y="277706"/>
            <a:ext cx="12480997"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Skeletal-Fiber Types</a:t>
            </a:r>
          </a:p>
        </p:txBody>
      </p:sp>
      <p:sp>
        <p:nvSpPr>
          <p:cNvPr id="353" name="Shape 35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Skeletal muscles are voluntary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These muscles are stimulated by the somatic motor neurons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Damage to these neurons will result in paralysis</a:t>
            </a:r>
          </a:p>
        </p:txBody>
      </p:sp>
      <p:sp>
        <p:nvSpPr>
          <p:cNvPr id="354" name="Shape 35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title" idx="4294967295"/>
          </p:nvPr>
        </p:nvSpPr>
        <p:spPr>
          <a:xfrm>
            <a:off x="97084" y="277706"/>
            <a:ext cx="12480997"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Skeletal-Fiber Types</a:t>
            </a:r>
          </a:p>
        </p:txBody>
      </p:sp>
      <p:sp>
        <p:nvSpPr>
          <p:cNvPr id="357" name="Shape 357"/>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fibers of the skeletal muscles are divided into three types</a:t>
            </a:r>
          </a:p>
          <a:p>
            <a:pPr lvl="1" marL="976923" indent="-545123" defTabSz="1300480">
              <a:spcBef>
                <a:spcPts val="800"/>
              </a:spcBef>
              <a:buClr>
                <a:srgbClr val="000000"/>
              </a:buClr>
              <a:buSzPct val="100000"/>
              <a:buAutoNum type="arabicPeriod" startAt="1"/>
              <a:defRPr>
                <a:latin typeface="Arial"/>
                <a:ea typeface="Arial"/>
                <a:cs typeface="Arial"/>
                <a:sym typeface="Arial"/>
              </a:defRPr>
            </a:pPr>
            <a:r>
              <a:t>Slow muscle fibers </a:t>
            </a:r>
          </a:p>
          <a:p>
            <a:pPr lvl="2" marL="1302808" indent="-413808" defTabSz="1300480">
              <a:spcBef>
                <a:spcPts val="800"/>
              </a:spcBef>
              <a:buClr>
                <a:srgbClr val="9D002D"/>
              </a:buClr>
              <a:buSzPct val="100000"/>
              <a:buChar char="–"/>
              <a:defRPr sz="3400">
                <a:latin typeface="Arial"/>
                <a:ea typeface="Arial"/>
                <a:cs typeface="Arial"/>
                <a:sym typeface="Arial"/>
              </a:defRPr>
            </a:pPr>
            <a:r>
              <a:t>Have the following characteristics:</a:t>
            </a:r>
          </a:p>
          <a:p>
            <a:pPr lvl="3" marL="1752600" indent="-381000" defTabSz="1300480">
              <a:spcBef>
                <a:spcPts val="700"/>
              </a:spcBef>
              <a:buClr>
                <a:srgbClr val="9D002D"/>
              </a:buClr>
              <a:buSzPct val="100000"/>
              <a:buChar char="–"/>
              <a:defRPr sz="3000">
                <a:latin typeface="Arial"/>
                <a:ea typeface="Arial"/>
                <a:cs typeface="Arial"/>
                <a:sym typeface="Arial"/>
              </a:defRPr>
            </a:pPr>
            <a:r>
              <a:t>Appearance of a red hue is the presence of iron in the myoglobin</a:t>
            </a:r>
          </a:p>
          <a:p>
            <a:pPr lvl="3" marL="1752600" indent="-381000" defTabSz="1300480">
              <a:spcBef>
                <a:spcPts val="700"/>
              </a:spcBef>
              <a:buClr>
                <a:srgbClr val="9D002D"/>
              </a:buClr>
              <a:buSzPct val="100000"/>
              <a:buChar char="–"/>
              <a:defRPr sz="3000">
                <a:latin typeface="Arial"/>
                <a:ea typeface="Arial"/>
                <a:cs typeface="Arial"/>
                <a:sym typeface="Arial"/>
              </a:defRPr>
            </a:pPr>
            <a:r>
              <a:t>Slow oxidation of ATP</a:t>
            </a:r>
          </a:p>
          <a:p>
            <a:pPr lvl="3" marL="1752600" indent="-381000" defTabSz="1300480">
              <a:spcBef>
                <a:spcPts val="700"/>
              </a:spcBef>
              <a:buClr>
                <a:srgbClr val="9D002D"/>
              </a:buClr>
              <a:buSzPct val="100000"/>
              <a:buChar char="–"/>
              <a:defRPr sz="3000">
                <a:latin typeface="Arial"/>
                <a:ea typeface="Arial"/>
                <a:cs typeface="Arial"/>
                <a:sym typeface="Arial"/>
              </a:defRPr>
            </a:pPr>
            <a:r>
              <a:t>High concentration of mitochondria for the generation of a steady stream of ATP</a:t>
            </a:r>
          </a:p>
        </p:txBody>
      </p:sp>
      <p:sp>
        <p:nvSpPr>
          <p:cNvPr id="358" name="Shape 35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Skeletal-Fiber Types</a:t>
            </a:r>
          </a:p>
        </p:txBody>
      </p:sp>
      <p:sp>
        <p:nvSpPr>
          <p:cNvPr id="361" name="Shape 361"/>
          <p:cNvSpPr/>
          <p:nvPr>
            <p:ph type="body" idx="4294967295"/>
          </p:nvPr>
        </p:nvSpPr>
        <p:spPr>
          <a:xfrm>
            <a:off x="205457" y="1855893"/>
            <a:ext cx="12480997" cy="7215859"/>
          </a:xfrm>
          <a:prstGeom prst="rect">
            <a:avLst/>
          </a:prstGeom>
        </p:spPr>
        <p:txBody>
          <a:bodyPr lIns="0" tIns="0" rIns="0" bIns="0" anchor="t"/>
          <a:lstStyle/>
          <a:p>
            <a:pPr lvl="1" marL="976923" indent="-545123" defTabSz="1300480">
              <a:spcBef>
                <a:spcPts val="800"/>
              </a:spcBef>
              <a:buClr>
                <a:srgbClr val="000000"/>
              </a:buClr>
              <a:buSzPct val="100000"/>
              <a:buAutoNum type="arabicPeriod" startAt="2"/>
              <a:defRPr>
                <a:latin typeface="Arial"/>
                <a:ea typeface="Arial"/>
                <a:cs typeface="Arial"/>
                <a:sym typeface="Arial"/>
              </a:defRPr>
            </a:pPr>
            <a:r>
              <a:t>Fast muscle fibers </a:t>
            </a:r>
          </a:p>
          <a:p>
            <a:pPr lvl="2" marL="1302808" indent="-413808" defTabSz="1300480">
              <a:spcBef>
                <a:spcPts val="800"/>
              </a:spcBef>
              <a:buClr>
                <a:srgbClr val="9D002D"/>
              </a:buClr>
              <a:buSzPct val="100000"/>
              <a:buChar char="–"/>
              <a:defRPr sz="3400">
                <a:latin typeface="Arial"/>
                <a:ea typeface="Arial"/>
                <a:cs typeface="Arial"/>
                <a:sym typeface="Arial"/>
              </a:defRPr>
            </a:pPr>
            <a:r>
              <a:t>Appear white because of the lesser concentration of myoglobin</a:t>
            </a:r>
          </a:p>
          <a:p>
            <a:pPr lvl="2" marL="1302808" indent="-413808" defTabSz="1300480">
              <a:spcBef>
                <a:spcPts val="800"/>
              </a:spcBef>
              <a:buClr>
                <a:srgbClr val="9D002D"/>
              </a:buClr>
              <a:buSzPct val="100000"/>
              <a:buChar char="–"/>
              <a:defRPr sz="3400">
                <a:latin typeface="Arial"/>
                <a:ea typeface="Arial"/>
                <a:cs typeface="Arial"/>
                <a:sym typeface="Arial"/>
              </a:defRPr>
            </a:pPr>
            <a:r>
              <a:t>Oxidize ATP at a fast rate, but can fatigue easily</a:t>
            </a:r>
          </a:p>
          <a:p>
            <a:pPr lvl="1" marL="976923" indent="-545123" defTabSz="1300480">
              <a:spcBef>
                <a:spcPts val="800"/>
              </a:spcBef>
              <a:buClr>
                <a:srgbClr val="000000"/>
              </a:buClr>
              <a:buSzPct val="100000"/>
              <a:buAutoNum type="arabicPeriod" startAt="2"/>
              <a:defRPr>
                <a:latin typeface="Arial"/>
                <a:ea typeface="Arial"/>
                <a:cs typeface="Arial"/>
                <a:sym typeface="Arial"/>
              </a:defRPr>
            </a:pPr>
            <a:r>
              <a:t>Intermediate muscle fibers </a:t>
            </a:r>
          </a:p>
          <a:p>
            <a:pPr lvl="2" marL="1302808" indent="-413808" defTabSz="1300480">
              <a:spcBef>
                <a:spcPts val="800"/>
              </a:spcBef>
              <a:buClr>
                <a:srgbClr val="9D002D"/>
              </a:buClr>
              <a:buSzPct val="100000"/>
              <a:buChar char="–"/>
              <a:defRPr sz="3400">
                <a:latin typeface="Arial"/>
                <a:ea typeface="Arial"/>
                <a:cs typeface="Arial"/>
                <a:sym typeface="Arial"/>
              </a:defRPr>
            </a:pPr>
            <a:r>
              <a:t>Can oxidize the ATP fast or slow, thus at an intermediate rate</a:t>
            </a:r>
          </a:p>
          <a:p>
            <a:pPr lvl="2" marL="1302808" indent="-413808" defTabSz="1300480">
              <a:spcBef>
                <a:spcPts val="800"/>
              </a:spcBef>
              <a:buClr>
                <a:srgbClr val="9D002D"/>
              </a:buClr>
              <a:buSzPct val="100000"/>
              <a:buChar char="–"/>
              <a:defRPr sz="3400">
                <a:latin typeface="Arial"/>
                <a:ea typeface="Arial"/>
                <a:cs typeface="Arial"/>
                <a:sym typeface="Arial"/>
              </a:defRPr>
            </a:pPr>
            <a:r>
              <a:t>These fibers obtain the ATP from both glycolysis and aerobic respiration</a:t>
            </a:r>
          </a:p>
        </p:txBody>
      </p:sp>
      <p:sp>
        <p:nvSpPr>
          <p:cNvPr id="362" name="Shape 36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364" name="48_07_human_skel_muscle_U.jpg"/>
          <p:cNvPicPr>
            <a:picLocks noChangeAspect="1"/>
          </p:cNvPicPr>
          <p:nvPr/>
        </p:nvPicPr>
        <p:blipFill>
          <a:blip r:embed="rId3">
            <a:extLst/>
          </a:blip>
          <a:srcRect l="0" t="0" r="0" b="2339"/>
          <a:stretch>
            <a:fillRect/>
          </a:stretch>
        </p:blipFill>
        <p:spPr>
          <a:xfrm>
            <a:off x="3982719" y="194168"/>
            <a:ext cx="5037104" cy="9146260"/>
          </a:xfrm>
          <a:prstGeom prst="rect">
            <a:avLst/>
          </a:prstGeom>
          <a:ln w="12700">
            <a:miter lim="400000"/>
          </a:ln>
        </p:spPr>
      </p:pic>
      <p:sp>
        <p:nvSpPr>
          <p:cNvPr id="365" name="Shape 365"/>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48.7</a:t>
            </a:r>
          </a:p>
        </p:txBody>
      </p:sp>
      <p:sp>
        <p:nvSpPr>
          <p:cNvPr id="366" name="Shape 366"/>
          <p:cNvSpPr/>
          <p:nvPr/>
        </p:nvSpPr>
        <p:spPr>
          <a:xfrm>
            <a:off x="5989884" y="1219199"/>
            <a:ext cx="832856"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Trapezius</a:t>
            </a:r>
          </a:p>
        </p:txBody>
      </p:sp>
      <p:sp>
        <p:nvSpPr>
          <p:cNvPr id="367" name="Shape 367"/>
          <p:cNvSpPr/>
          <p:nvPr/>
        </p:nvSpPr>
        <p:spPr>
          <a:xfrm>
            <a:off x="6116319" y="1530773"/>
            <a:ext cx="61520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Deltoid</a:t>
            </a:r>
          </a:p>
        </p:txBody>
      </p:sp>
      <p:sp>
        <p:nvSpPr>
          <p:cNvPr id="368" name="Shape 368"/>
          <p:cNvSpPr/>
          <p:nvPr/>
        </p:nvSpPr>
        <p:spPr>
          <a:xfrm>
            <a:off x="5682826" y="1846862"/>
            <a:ext cx="139620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Pectoralis major</a:t>
            </a:r>
          </a:p>
        </p:txBody>
      </p:sp>
      <p:sp>
        <p:nvSpPr>
          <p:cNvPr id="369" name="Shape 369"/>
          <p:cNvSpPr/>
          <p:nvPr/>
        </p:nvSpPr>
        <p:spPr>
          <a:xfrm>
            <a:off x="5773137" y="2167466"/>
            <a:ext cx="122813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Biceps brachii</a:t>
            </a:r>
          </a:p>
        </p:txBody>
      </p:sp>
      <p:sp>
        <p:nvSpPr>
          <p:cNvPr id="370" name="Shape 370"/>
          <p:cNvSpPr/>
          <p:nvPr/>
        </p:nvSpPr>
        <p:spPr>
          <a:xfrm>
            <a:off x="5746044" y="2519679"/>
            <a:ext cx="126771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Triceps brachii</a:t>
            </a:r>
          </a:p>
        </p:txBody>
      </p:sp>
      <p:sp>
        <p:nvSpPr>
          <p:cNvPr id="371" name="Shape 371"/>
          <p:cNvSpPr/>
          <p:nvPr/>
        </p:nvSpPr>
        <p:spPr>
          <a:xfrm>
            <a:off x="5664764" y="2831253"/>
            <a:ext cx="142563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Latissimus dorsi</a:t>
            </a:r>
          </a:p>
        </p:txBody>
      </p:sp>
      <p:sp>
        <p:nvSpPr>
          <p:cNvPr id="372" name="Shape 372"/>
          <p:cNvSpPr/>
          <p:nvPr/>
        </p:nvSpPr>
        <p:spPr>
          <a:xfrm>
            <a:off x="5971102" y="3522133"/>
            <a:ext cx="960996"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defRPr b="1" sz="1400">
                <a:latin typeface="Arial"/>
                <a:ea typeface="Arial"/>
                <a:cs typeface="Arial"/>
                <a:sym typeface="Arial"/>
              </a:defRPr>
            </a:pPr>
            <a:r>
              <a:t>Rectus</a:t>
            </a:r>
          </a:p>
          <a:p>
            <a:pPr marL="650240" indent="-650240" defTabSz="1300480">
              <a:defRPr b="1" sz="1400">
                <a:latin typeface="Arial"/>
                <a:ea typeface="Arial"/>
                <a:cs typeface="Arial"/>
                <a:sym typeface="Arial"/>
              </a:defRPr>
            </a:pPr>
            <a:r>
              <a:t>abdominus</a:t>
            </a:r>
          </a:p>
        </p:txBody>
      </p:sp>
      <p:sp>
        <p:nvSpPr>
          <p:cNvPr id="373" name="Shape 373"/>
          <p:cNvSpPr/>
          <p:nvPr/>
        </p:nvSpPr>
        <p:spPr>
          <a:xfrm>
            <a:off x="6062086" y="4461368"/>
            <a:ext cx="783544"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defRPr b="1" sz="1400">
                <a:latin typeface="Arial"/>
                <a:ea typeface="Arial"/>
                <a:cs typeface="Arial"/>
                <a:sym typeface="Arial"/>
              </a:defRPr>
            </a:pPr>
            <a:r>
              <a:t>Gluteus</a:t>
            </a:r>
          </a:p>
          <a:p>
            <a:pPr marL="650240" indent="-650240" defTabSz="1300480">
              <a:defRPr b="1" sz="1400">
                <a:latin typeface="Arial"/>
                <a:ea typeface="Arial"/>
                <a:cs typeface="Arial"/>
                <a:sym typeface="Arial"/>
              </a:defRPr>
            </a:pPr>
            <a:r>
              <a:t>maximus</a:t>
            </a:r>
          </a:p>
        </p:txBody>
      </p:sp>
      <p:sp>
        <p:nvSpPr>
          <p:cNvPr id="374" name="Shape 374"/>
          <p:cNvSpPr/>
          <p:nvPr/>
        </p:nvSpPr>
        <p:spPr>
          <a:xfrm>
            <a:off x="6016977" y="5057422"/>
            <a:ext cx="79326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Sartorius</a:t>
            </a:r>
          </a:p>
        </p:txBody>
      </p:sp>
      <p:sp>
        <p:nvSpPr>
          <p:cNvPr id="375" name="Shape 375"/>
          <p:cNvSpPr/>
          <p:nvPr/>
        </p:nvSpPr>
        <p:spPr>
          <a:xfrm>
            <a:off x="5776025" y="5468337"/>
            <a:ext cx="1346635"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defRPr b="1" sz="1400">
                <a:latin typeface="Arial"/>
                <a:ea typeface="Arial"/>
                <a:cs typeface="Arial"/>
                <a:sym typeface="Arial"/>
              </a:defRPr>
            </a:pPr>
            <a:r>
              <a:t>Rectus femoris</a:t>
            </a:r>
          </a:p>
          <a:p>
            <a:pPr marL="650240" indent="-650240" defTabSz="1300480">
              <a:defRPr b="1" sz="1400">
                <a:latin typeface="Arial"/>
                <a:ea typeface="Arial"/>
                <a:cs typeface="Arial"/>
                <a:sym typeface="Arial"/>
              </a:defRPr>
            </a:pPr>
            <a:r>
              <a:t>(quadriceps)</a:t>
            </a:r>
          </a:p>
        </p:txBody>
      </p:sp>
      <p:sp>
        <p:nvSpPr>
          <p:cNvPr id="376" name="Shape 376"/>
          <p:cNvSpPr/>
          <p:nvPr/>
        </p:nvSpPr>
        <p:spPr>
          <a:xfrm>
            <a:off x="5783188" y="6050844"/>
            <a:ext cx="1336824"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defTabSz="1300480">
              <a:defRPr b="1" sz="1400">
                <a:latin typeface="Arial"/>
                <a:ea typeface="Arial"/>
                <a:cs typeface="Arial"/>
                <a:sym typeface="Arial"/>
              </a:defRPr>
            </a:pPr>
            <a:r>
              <a:t>Biceps femoris</a:t>
            </a:r>
          </a:p>
          <a:p>
            <a:pPr marL="650240" indent="-650240" defTabSz="1300480">
              <a:defRPr b="1" sz="1400">
                <a:latin typeface="Arial"/>
                <a:ea typeface="Arial"/>
                <a:cs typeface="Arial"/>
                <a:sym typeface="Arial"/>
              </a:defRPr>
            </a:pPr>
            <a:r>
              <a:t>(hamstrings)</a:t>
            </a:r>
          </a:p>
        </p:txBody>
      </p:sp>
      <p:sp>
        <p:nvSpPr>
          <p:cNvPr id="377" name="Shape 377"/>
          <p:cNvSpPr/>
          <p:nvPr/>
        </p:nvSpPr>
        <p:spPr>
          <a:xfrm>
            <a:off x="5732497" y="7364871"/>
            <a:ext cx="1307134"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Gastrocnemius</a:t>
            </a:r>
          </a:p>
        </p:txBody>
      </p:sp>
      <p:sp>
        <p:nvSpPr>
          <p:cNvPr id="378" name="Shape 378"/>
          <p:cNvSpPr/>
          <p:nvPr/>
        </p:nvSpPr>
        <p:spPr>
          <a:xfrm>
            <a:off x="6125351" y="7793848"/>
            <a:ext cx="595673"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650240" indent="-650240" algn="l" defTabSz="1300480">
              <a:defRPr b="1" sz="1400">
                <a:latin typeface="Arial"/>
                <a:ea typeface="Arial"/>
                <a:cs typeface="Arial"/>
                <a:sym typeface="Arial"/>
              </a:defRPr>
            </a:lvl1pPr>
          </a:lstStyle>
          <a:p>
            <a:pPr/>
            <a:r>
              <a:t>Soleus</a:t>
            </a:r>
          </a:p>
        </p:txBody>
      </p:sp>
      <p:sp>
        <p:nvSpPr>
          <p:cNvPr id="379" name="Shape 379"/>
          <p:cNvSpPr/>
          <p:nvPr/>
        </p:nvSpPr>
        <p:spPr>
          <a:xfrm>
            <a:off x="5007751" y="7906737"/>
            <a:ext cx="1061156"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0" name="Shape 380"/>
          <p:cNvSpPr/>
          <p:nvPr/>
        </p:nvSpPr>
        <p:spPr>
          <a:xfrm>
            <a:off x="4718755" y="7486791"/>
            <a:ext cx="966330"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1" name="Shape 381"/>
          <p:cNvSpPr/>
          <p:nvPr/>
        </p:nvSpPr>
        <p:spPr>
          <a:xfrm flipH="1" flipV="1">
            <a:off x="5061937" y="7283591"/>
            <a:ext cx="623148" cy="20320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2" name="Shape 382"/>
          <p:cNvSpPr/>
          <p:nvPr/>
        </p:nvSpPr>
        <p:spPr>
          <a:xfrm>
            <a:off x="4926471" y="6172764"/>
            <a:ext cx="758614"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3" name="Shape 383"/>
          <p:cNvSpPr/>
          <p:nvPr/>
        </p:nvSpPr>
        <p:spPr>
          <a:xfrm>
            <a:off x="7215857" y="5594773"/>
            <a:ext cx="885050"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4" name="Shape 384"/>
          <p:cNvSpPr/>
          <p:nvPr/>
        </p:nvSpPr>
        <p:spPr>
          <a:xfrm>
            <a:off x="6922346" y="5188373"/>
            <a:ext cx="1372730"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5" name="Shape 385"/>
          <p:cNvSpPr/>
          <p:nvPr/>
        </p:nvSpPr>
        <p:spPr>
          <a:xfrm flipH="1">
            <a:off x="4574257" y="4587804"/>
            <a:ext cx="1463041"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6" name="Shape 386"/>
          <p:cNvSpPr/>
          <p:nvPr/>
        </p:nvSpPr>
        <p:spPr>
          <a:xfrm>
            <a:off x="6827520" y="3653084"/>
            <a:ext cx="1675272"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7" name="Shape 387"/>
          <p:cNvSpPr/>
          <p:nvPr/>
        </p:nvSpPr>
        <p:spPr>
          <a:xfrm>
            <a:off x="4700693" y="2953173"/>
            <a:ext cx="91665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8" name="Shape 388"/>
          <p:cNvSpPr/>
          <p:nvPr/>
        </p:nvSpPr>
        <p:spPr>
          <a:xfrm flipH="1">
            <a:off x="5269653" y="2637084"/>
            <a:ext cx="438010"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89" name="Shape 389"/>
          <p:cNvSpPr/>
          <p:nvPr/>
        </p:nvSpPr>
        <p:spPr>
          <a:xfrm>
            <a:off x="7170702" y="2289386"/>
            <a:ext cx="135467"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90" name="Shape 390"/>
          <p:cNvSpPr/>
          <p:nvPr/>
        </p:nvSpPr>
        <p:spPr>
          <a:xfrm>
            <a:off x="7301653" y="2289386"/>
            <a:ext cx="379307" cy="52380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91" name="Shape 391"/>
          <p:cNvSpPr/>
          <p:nvPr/>
        </p:nvSpPr>
        <p:spPr>
          <a:xfrm>
            <a:off x="7265528" y="1968782"/>
            <a:ext cx="139984"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92" name="Shape 392"/>
          <p:cNvSpPr/>
          <p:nvPr/>
        </p:nvSpPr>
        <p:spPr>
          <a:xfrm>
            <a:off x="7400995" y="1968782"/>
            <a:ext cx="894081" cy="36576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93" name="Shape 393"/>
          <p:cNvSpPr/>
          <p:nvPr/>
        </p:nvSpPr>
        <p:spPr>
          <a:xfrm flipH="1">
            <a:off x="5883768" y="1639146"/>
            <a:ext cx="167077"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94" name="Shape 394"/>
          <p:cNvSpPr/>
          <p:nvPr/>
        </p:nvSpPr>
        <p:spPr>
          <a:xfrm flipH="1">
            <a:off x="5161280" y="1639146"/>
            <a:ext cx="727005" cy="37027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95" name="Shape 395"/>
          <p:cNvSpPr/>
          <p:nvPr/>
        </p:nvSpPr>
        <p:spPr>
          <a:xfrm flipV="1">
            <a:off x="4533617" y="1336604"/>
            <a:ext cx="1268872" cy="31609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96" name="Shape 396"/>
          <p:cNvSpPr/>
          <p:nvPr/>
        </p:nvSpPr>
        <p:spPr>
          <a:xfrm>
            <a:off x="5797973" y="1336604"/>
            <a:ext cx="14449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97" name="Shape 397"/>
          <p:cNvSpPr/>
          <p:nvPr/>
        </p:nvSpPr>
        <p:spPr>
          <a:xfrm>
            <a:off x="5438986" y="8286044"/>
            <a:ext cx="743956"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650240" indent="-650240" algn="l" defTabSz="1300480">
              <a:defRPr b="1" sz="1400">
                <a:solidFill>
                  <a:srgbClr val="808080"/>
                </a:solidFill>
                <a:latin typeface="Arial"/>
                <a:ea typeface="Arial"/>
                <a:cs typeface="Arial"/>
                <a:sym typeface="Arial"/>
              </a:defRPr>
            </a:pPr>
            <a:r>
              <a:t>Achilles</a:t>
            </a:r>
          </a:p>
          <a:p>
            <a:pPr marL="650240" indent="-650240" algn="l" defTabSz="1300480">
              <a:defRPr b="1" sz="1400">
                <a:solidFill>
                  <a:srgbClr val="808080"/>
                </a:solidFill>
                <a:latin typeface="Arial"/>
                <a:ea typeface="Arial"/>
                <a:cs typeface="Arial"/>
                <a:sym typeface="Arial"/>
              </a:defRPr>
            </a:pPr>
            <a:r>
              <a:t>tendon</a:t>
            </a:r>
          </a:p>
        </p:txBody>
      </p:sp>
      <p:sp>
        <p:nvSpPr>
          <p:cNvPr id="398" name="Shape 398"/>
          <p:cNvSpPr/>
          <p:nvPr/>
        </p:nvSpPr>
        <p:spPr>
          <a:xfrm>
            <a:off x="5355448" y="8331200"/>
            <a:ext cx="1" cy="39736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99" name="Shape 399"/>
          <p:cNvSpPr/>
          <p:nvPr/>
        </p:nvSpPr>
        <p:spPr>
          <a:xfrm flipH="1">
            <a:off x="4770676" y="8480166"/>
            <a:ext cx="575751" cy="299757"/>
          </a:xfrm>
          <a:custGeom>
            <a:avLst/>
            <a:gdLst/>
            <a:ahLst/>
            <a:cxnLst>
              <a:cxn ang="0">
                <a:pos x="wd2" y="hd2"/>
              </a:cxn>
              <a:cxn ang="5400000">
                <a:pos x="wd2" y="hd2"/>
              </a:cxn>
              <a:cxn ang="10800000">
                <a:pos x="wd2" y="hd2"/>
              </a:cxn>
              <a:cxn ang="16200000">
                <a:pos x="wd2" y="hd2"/>
              </a:cxn>
            </a:cxnLst>
            <a:rect l="0" t="0" r="r" b="b"/>
            <a:pathLst>
              <a:path w="21600" h="17335" fill="norm" stroke="1" extrusionOk="0">
                <a:moveTo>
                  <a:pt x="0" y="3353"/>
                </a:moveTo>
                <a:cubicBezTo>
                  <a:pt x="7648" y="-4265"/>
                  <a:pt x="16387" y="1392"/>
                  <a:pt x="21600" y="17335"/>
                </a:cubicBezTo>
              </a:path>
            </a:pathLst>
          </a:custGeom>
          <a:ln w="25400">
            <a:solidFill>
              <a:srgbClr val="808080"/>
            </a:solidFill>
            <a:prstDash val="sysDot"/>
            <a:tailEnd type="triangle"/>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3" name="Shape 40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Summary: The Action of Muscles</a:t>
            </a:r>
          </a:p>
        </p:txBody>
      </p:sp>
      <p:sp>
        <p:nvSpPr>
          <p:cNvPr id="404" name="Shape 404"/>
          <p:cNvSpPr/>
          <p:nvPr>
            <p:ph type="body" idx="4294967295"/>
          </p:nvPr>
        </p:nvSpPr>
        <p:spPr>
          <a:xfrm>
            <a:off x="205457" y="1819768"/>
            <a:ext cx="12480997" cy="7215859"/>
          </a:xfrm>
          <a:prstGeom prst="rect">
            <a:avLst/>
          </a:prstGeom>
        </p:spPr>
        <p:txBody>
          <a:bodyPr lIns="0" tIns="0" rIns="0" bIns="0" anchor="t"/>
          <a:lstStyle>
            <a:lvl1pPr marL="379185" indent="-379185" defTabSz="1300480">
              <a:spcBef>
                <a:spcPts val="900"/>
              </a:spcBef>
              <a:buClr>
                <a:srgbClr val="9D002D"/>
              </a:buClr>
              <a:buSzPct val="100000"/>
              <a:buFont typeface="Wingdings"/>
              <a:buChar char="▪"/>
              <a:defRPr sz="3800">
                <a:latin typeface="Arial"/>
                <a:ea typeface="Arial"/>
                <a:cs typeface="Arial"/>
                <a:sym typeface="Arial"/>
              </a:defRPr>
            </a:lvl1pPr>
            <a:lvl2pPr marL="836246" indent="-404446" defTabSz="1300480">
              <a:spcBef>
                <a:spcPts val="800"/>
              </a:spcBef>
              <a:buClr>
                <a:srgbClr val="9D002D"/>
              </a:buClr>
              <a:buSzPct val="100000"/>
              <a:buChar char="–"/>
              <a:defRPr>
                <a:latin typeface="Arial"/>
                <a:ea typeface="Arial"/>
                <a:cs typeface="Arial"/>
                <a:sym typeface="Arial"/>
              </a:defRPr>
            </a:lvl2pPr>
            <a:lvl3pPr marL="1302808" indent="-413808" defTabSz="1300480">
              <a:spcBef>
                <a:spcPts val="800"/>
              </a:spcBef>
              <a:buClr>
                <a:srgbClr val="9D002D"/>
              </a:buClr>
              <a:buSzPct val="100000"/>
              <a:buChar char="–"/>
              <a:defRPr sz="3400">
                <a:latin typeface="Arial"/>
                <a:ea typeface="Arial"/>
                <a:cs typeface="Arial"/>
                <a:sym typeface="Arial"/>
              </a:defRPr>
            </a:lvl3pPr>
          </a:lstStyle>
          <a:p>
            <a:pPr/>
            <a:r>
              <a:t>The force of a muscle is proportional to the cross-sectional area of the muscle cell and the number of sarcomeres lined up side by side</a:t>
            </a:r>
          </a:p>
          <a:p>
            <a:pPr lvl="1"/>
            <a:r>
              <a:t>When fibers are parallel, the length change is maximized</a:t>
            </a:r>
          </a:p>
          <a:p>
            <a:pPr lvl="2"/>
            <a:r>
              <a:t>The sartorius muscle is an example of length change</a:t>
            </a:r>
          </a:p>
        </p:txBody>
      </p:sp>
      <p:sp>
        <p:nvSpPr>
          <p:cNvPr id="405" name="Shape 40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7" name="Shape 40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Summary: The Action of Muscles</a:t>
            </a:r>
          </a:p>
        </p:txBody>
      </p:sp>
      <p:sp>
        <p:nvSpPr>
          <p:cNvPr id="408" name="Shape 40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Other muscles are organized in a diagonal pattern to maximize force</a:t>
            </a:r>
          </a:p>
          <a:p>
            <a:pPr lvl="1" marL="836246" indent="-404446" defTabSz="1300480">
              <a:spcBef>
                <a:spcPts val="800"/>
              </a:spcBef>
              <a:buClr>
                <a:srgbClr val="9D002D"/>
              </a:buClr>
              <a:buSzPct val="100000"/>
              <a:buChar char="–"/>
              <a:defRPr>
                <a:latin typeface="Arial"/>
                <a:ea typeface="Arial"/>
                <a:cs typeface="Arial"/>
                <a:sym typeface="Arial"/>
              </a:defRPr>
            </a:pPr>
            <a:r>
              <a:t>The gastrocnemius is an example of this type of fiber structure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Muscle forces and shape change depend upon the interaction of the skeletal and muscle systems</a:t>
            </a:r>
          </a:p>
        </p:txBody>
      </p:sp>
      <p:sp>
        <p:nvSpPr>
          <p:cNvPr id="409" name="Shape 40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title"/>
          </p:nvPr>
        </p:nvSpPr>
        <p:spPr>
          <a:prstGeom prst="rect">
            <a:avLst/>
          </a:prstGeom>
        </p:spPr>
        <p:txBody>
          <a:bodyPr/>
          <a:lstStyle/>
          <a:p>
            <a:pPr/>
            <a:r>
              <a:t>Locomotion</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Summary Table 48.2</a:t>
            </a:r>
          </a:p>
        </p:txBody>
      </p:sp>
      <p:pic>
        <p:nvPicPr>
          <p:cNvPr id="412" name="TB48_2_skeletal_fiber_types_L.jpg"/>
          <p:cNvPicPr>
            <a:picLocks noChangeAspect="1"/>
          </p:cNvPicPr>
          <p:nvPr/>
        </p:nvPicPr>
        <p:blipFill>
          <a:blip r:embed="rId3">
            <a:extLst/>
          </a:blip>
          <a:srcRect l="0" t="0" r="0" b="2507"/>
          <a:stretch>
            <a:fillRect/>
          </a:stretch>
        </p:blipFill>
        <p:spPr>
          <a:xfrm>
            <a:off x="3086382" y="194168"/>
            <a:ext cx="6832036" cy="9130455"/>
          </a:xfrm>
          <a:prstGeom prst="rect">
            <a:avLst/>
          </a:prstGeom>
          <a:ln w="12700">
            <a:miter lim="400000"/>
          </a:ln>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ph type="title"/>
          </p:nvPr>
        </p:nvSpPr>
        <p:spPr>
          <a:prstGeom prst="rect">
            <a:avLst/>
          </a:prstGeom>
        </p:spPr>
        <p:txBody>
          <a:bodyPr/>
          <a:lstStyle/>
          <a:p>
            <a:pPr/>
            <a:r>
              <a:t>Fish</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body" idx="13"/>
          </p:nvPr>
        </p:nvSpPr>
        <p:spPr>
          <a:prstGeom prst="rect">
            <a:avLst/>
          </a:prstGeom>
        </p:spPr>
        <p:txBody>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http://www.earthlife.net/fish/muscles.html</a:t>
            </a:r>
          </a:p>
        </p:txBody>
      </p:sp>
      <p:sp>
        <p:nvSpPr>
          <p:cNvPr id="419" name="Shape 419"/>
          <p:cNvSpPr/>
          <p:nvPr>
            <p:ph type="body" idx="14"/>
          </p:nvPr>
        </p:nvSpPr>
        <p:spPr>
          <a:xfrm>
            <a:off x="1270000" y="3390899"/>
            <a:ext cx="10464800" cy="2438401"/>
          </a:xfrm>
          <a:prstGeom prst="rect">
            <a:avLst/>
          </a:prstGeom>
        </p:spPr>
        <p:txBody>
          <a:bodyPr/>
          <a:lstStyle/>
          <a:p>
            <a:pPr/>
            <a:r>
              <a:t>“Gram for gram fish have more muscle than any other vertebrate, a male salmon or tuna can be nearly 70% muscle, which is one reason why fish are so good to eat” </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1" name="pasted-image.png"/>
          <p:cNvPicPr>
            <a:picLocks noChangeAspect="1"/>
          </p:cNvPicPr>
          <p:nvPr/>
        </p:nvPicPr>
        <p:blipFill>
          <a:blip r:embed="rId2">
            <a:extLst/>
          </a:blip>
          <a:stretch>
            <a:fillRect/>
          </a:stretch>
        </p:blipFill>
        <p:spPr>
          <a:xfrm>
            <a:off x="691807" y="710812"/>
            <a:ext cx="4787901" cy="3822701"/>
          </a:xfrm>
          <a:prstGeom prst="rect">
            <a:avLst/>
          </a:prstGeom>
          <a:ln w="12700">
            <a:miter lim="400000"/>
          </a:ln>
        </p:spPr>
      </p:pic>
      <p:pic>
        <p:nvPicPr>
          <p:cNvPr id="422" name="pasted-image.jpg"/>
          <p:cNvPicPr>
            <a:picLocks noChangeAspect="1"/>
          </p:cNvPicPr>
          <p:nvPr/>
        </p:nvPicPr>
        <p:blipFill>
          <a:blip r:embed="rId3">
            <a:extLst/>
          </a:blip>
          <a:stretch>
            <a:fillRect/>
          </a:stretch>
        </p:blipFill>
        <p:spPr>
          <a:xfrm>
            <a:off x="1117600" y="5305574"/>
            <a:ext cx="10769601" cy="3721101"/>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4" name="pasted-image.jpg"/>
          <p:cNvPicPr>
            <a:picLocks noChangeAspect="1"/>
          </p:cNvPicPr>
          <p:nvPr/>
        </p:nvPicPr>
        <p:blipFill>
          <a:blip r:embed="rId2">
            <a:extLst/>
          </a:blip>
          <a:stretch>
            <a:fillRect/>
          </a:stretch>
        </p:blipFill>
        <p:spPr>
          <a:xfrm>
            <a:off x="2209091" y="6350"/>
            <a:ext cx="6910218" cy="9753600"/>
          </a:xfrm>
          <a:prstGeom prst="rect">
            <a:avLst/>
          </a:prstGeom>
          <a:ln w="12700">
            <a:miter lim="400000"/>
          </a:ln>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26" name="Shape 426"/>
          <p:cNvSpPr/>
          <p:nvPr>
            <p:ph type="title"/>
          </p:nvPr>
        </p:nvSpPr>
        <p:spPr>
          <a:xfrm>
            <a:off x="975359" y="866986"/>
            <a:ext cx="11054082" cy="1625601"/>
          </a:xfrm>
          <a:prstGeom prst="rect">
            <a:avLst/>
          </a:prstGeom>
        </p:spPr>
        <p:txBody>
          <a:bodyPr/>
          <a:lstStyle/>
          <a:p>
            <a:pPr/>
          </a:p>
        </p:txBody>
      </p:sp>
      <p:pic>
        <p:nvPicPr>
          <p:cNvPr id="427" name="belgian.jpg"/>
          <p:cNvPicPr>
            <a:picLocks noChangeAspect="1"/>
          </p:cNvPicPr>
          <p:nvPr/>
        </p:nvPicPr>
        <p:blipFill>
          <a:blip r:embed="rId2">
            <a:extLst/>
          </a:blip>
          <a:stretch>
            <a:fillRect/>
          </a:stretch>
        </p:blipFill>
        <p:spPr>
          <a:xfrm>
            <a:off x="-1" y="-1"/>
            <a:ext cx="13004802" cy="9753602"/>
          </a:xfrm>
          <a:prstGeom prst="rect">
            <a:avLst/>
          </a:prstGeom>
          <a:ln w="12700">
            <a:miter lim="400000"/>
          </a:ln>
        </p:spPr>
      </p:pic>
      <p:sp>
        <p:nvSpPr>
          <p:cNvPr id="428" name="Shape 428"/>
          <p:cNvSpPr/>
          <p:nvPr/>
        </p:nvSpPr>
        <p:spPr>
          <a:xfrm>
            <a:off x="433493" y="8669866"/>
            <a:ext cx="11761736" cy="52481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2800">
                <a:solidFill>
                  <a:srgbClr val="FF3300"/>
                </a:solidFill>
                <a:latin typeface="Arial"/>
                <a:ea typeface="Arial"/>
                <a:cs typeface="Arial"/>
                <a:sym typeface="Arial"/>
              </a:defRPr>
            </a:lvl1pPr>
          </a:lstStyle>
          <a:p>
            <a:pPr/>
            <a:r>
              <a:t>Double muscling phenotype observed in intensely selected for cattle</a:t>
            </a:r>
          </a:p>
        </p:txBody>
      </p:sp>
      <p:pic>
        <p:nvPicPr>
          <p:cNvPr id="429" name="fishcow.png"/>
          <p:cNvPicPr>
            <a:picLocks noChangeAspect="1"/>
          </p:cNvPicPr>
          <p:nvPr/>
        </p:nvPicPr>
        <p:blipFill>
          <a:blip r:embed="rId3">
            <a:extLst/>
          </a:blip>
          <a:srcRect l="14442" t="16667" r="29444" b="6716"/>
          <a:stretch>
            <a:fillRect/>
          </a:stretch>
        </p:blipFill>
        <p:spPr>
          <a:xfrm>
            <a:off x="-1" y="584764"/>
            <a:ext cx="13004801" cy="5499948"/>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19" grpId="1" fill="hold">
                                  <p:stCondLst>
                                    <p:cond delay="0"/>
                                  </p:stCondLst>
                                  <p:iterate type="el" backwards="0">
                                    <p:tmAbs val="0"/>
                                  </p:iterate>
                                  <p:childTnLst>
                                    <p:set>
                                      <p:cBhvr>
                                        <p:cTn id="6" fill="hold"/>
                                        <p:tgtEl>
                                          <p:spTgt spid="429"/>
                                        </p:tgtEl>
                                        <p:attrNameLst>
                                          <p:attrName>style.visibility</p:attrName>
                                        </p:attrNameLst>
                                      </p:cBhvr>
                                      <p:to>
                                        <p:strVal val="visible"/>
                                      </p:to>
                                    </p:set>
                                    <p:anim calcmode="lin" valueType="num">
                                      <p:cBhvr>
                                        <p:cTn id="7" dur="500" fill="hold"/>
                                        <p:tgtEl>
                                          <p:spTgt spid="429"/>
                                        </p:tgtEl>
                                        <p:attrNameLst>
                                          <p:attrName>ppt_w</p:attrName>
                                        </p:attrNameLst>
                                      </p:cBhvr>
                                      <p:tavLst>
                                        <p:tav tm="0">
                                          <p:val>
                                            <p:strVal val="#ppt_w"/>
                                          </p:val>
                                        </p:tav>
                                        <p:tav tm="100000">
                                          <p:val>
                                            <p:strVal val="#ppt_w"/>
                                          </p:val>
                                        </p:tav>
                                      </p:tavLst>
                                    </p:anim>
                                    <p:anim calcmode="lin" valueType="num">
                                      <p:cBhvr>
                                        <p:cTn id="8" dur="500" fill="hold"/>
                                        <p:tgtEl>
                                          <p:spTgt spid="429"/>
                                        </p:tgtEl>
                                        <p:attrNameLst>
                                          <p:attrName>ppt_h</p:attrName>
                                        </p:attrNameLst>
                                      </p:cBhvr>
                                      <p:tavLst>
                                        <p:tav tm="0" fmla="#ppt_h*sin(2.5*pi*$)">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9" grpId="1"/>
    </p:bldLst>
  </p:timing>
</p:sld>
</file>

<file path=ppt/slides/slide3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31" name="muscle4.png"/>
          <p:cNvPicPr>
            <a:picLocks noChangeAspect="1"/>
          </p:cNvPicPr>
          <p:nvPr/>
        </p:nvPicPr>
        <p:blipFill>
          <a:blip r:embed="rId2">
            <a:extLst/>
          </a:blip>
          <a:srcRect l="8271" t="1507" r="14463" b="51597"/>
          <a:stretch>
            <a:fillRect/>
          </a:stretch>
        </p:blipFill>
        <p:spPr>
          <a:xfrm>
            <a:off x="7098453" y="2388728"/>
            <a:ext cx="5328357" cy="5057424"/>
          </a:xfrm>
          <a:prstGeom prst="rect">
            <a:avLst/>
          </a:prstGeom>
          <a:ln w="12700">
            <a:miter lim="400000"/>
          </a:ln>
        </p:spPr>
      </p:pic>
      <p:pic>
        <p:nvPicPr>
          <p:cNvPr id="432" name="muscle4.png"/>
          <p:cNvPicPr>
            <a:picLocks noChangeAspect="1"/>
          </p:cNvPicPr>
          <p:nvPr/>
        </p:nvPicPr>
        <p:blipFill>
          <a:blip r:embed="rId2">
            <a:extLst/>
          </a:blip>
          <a:srcRect l="8688" t="53492" r="4296" b="1684"/>
          <a:stretch>
            <a:fillRect/>
          </a:stretch>
        </p:blipFill>
        <p:spPr>
          <a:xfrm>
            <a:off x="550897" y="2431626"/>
            <a:ext cx="6195344" cy="4989690"/>
          </a:xfrm>
          <a:prstGeom prst="rect">
            <a:avLst/>
          </a:prstGeom>
          <a:ln w="12700">
            <a:miter lim="400000"/>
          </a:ln>
        </p:spPr>
      </p:pic>
      <p:sp>
        <p:nvSpPr>
          <p:cNvPr id="433" name="Shape 433"/>
          <p:cNvSpPr/>
          <p:nvPr/>
        </p:nvSpPr>
        <p:spPr>
          <a:xfrm>
            <a:off x="-1" y="135466"/>
            <a:ext cx="13004802" cy="172543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1300480">
              <a:defRPr sz="56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pPr>
            <a:r>
              <a:t>Muscle Fiber Hyperplasia </a:t>
            </a:r>
          </a:p>
          <a:p>
            <a:pPr defTabSz="1300480">
              <a:defRPr sz="56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pPr>
            <a:r>
              <a:t>in Mammals and Fish</a:t>
            </a:r>
          </a:p>
        </p:txBody>
      </p:sp>
      <p:sp>
        <p:nvSpPr>
          <p:cNvPr id="434" name="Shape 434"/>
          <p:cNvSpPr/>
          <p:nvPr/>
        </p:nvSpPr>
        <p:spPr>
          <a:xfrm>
            <a:off x="2632568" y="7484533"/>
            <a:ext cx="1310356" cy="114922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5000">
                <a:solidFill>
                  <a:srgbClr val="CBCBCB"/>
                </a:solidFill>
                <a:latin typeface="Tempus Sans ITC"/>
                <a:ea typeface="Tempus Sans ITC"/>
                <a:cs typeface="Tempus Sans ITC"/>
                <a:sym typeface="Tempus Sans ITC"/>
              </a:defRPr>
            </a:lvl1pPr>
          </a:lstStyle>
          <a:p>
            <a:pPr/>
            <a:r>
              <a:t>Mice</a:t>
            </a:r>
          </a:p>
        </p:txBody>
      </p:sp>
      <p:sp>
        <p:nvSpPr>
          <p:cNvPr id="435" name="Shape 435"/>
          <p:cNvSpPr/>
          <p:nvPr/>
        </p:nvSpPr>
        <p:spPr>
          <a:xfrm>
            <a:off x="9107875" y="7511626"/>
            <a:ext cx="1365918" cy="11492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5000">
                <a:solidFill>
                  <a:srgbClr val="CBCBCB"/>
                </a:solidFill>
                <a:latin typeface="Tempus Sans ITC"/>
                <a:ea typeface="Tempus Sans ITC"/>
                <a:cs typeface="Tempus Sans ITC"/>
                <a:sym typeface="Tempus Sans ITC"/>
              </a:defRPr>
            </a:lvl1pPr>
          </a:lstStyle>
          <a:p>
            <a:pPr/>
            <a:r>
              <a:t>Trout</a:t>
            </a:r>
          </a:p>
        </p:txBody>
      </p:sp>
      <p:sp>
        <p:nvSpPr>
          <p:cNvPr id="436" name="Shape 436"/>
          <p:cNvSpPr/>
          <p:nvPr/>
        </p:nvSpPr>
        <p:spPr>
          <a:xfrm>
            <a:off x="2638121" y="8405706"/>
            <a:ext cx="7502780" cy="12677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300480">
              <a:defRPr sz="2800">
                <a:solidFill>
                  <a:srgbClr val="FFFFFF"/>
                </a:solidFill>
                <a:latin typeface="Tempus Sans ITC"/>
                <a:ea typeface="Tempus Sans ITC"/>
                <a:cs typeface="Tempus Sans ITC"/>
                <a:sym typeface="Tempus Sans ITC"/>
              </a:defRPr>
            </a:pPr>
            <a:r>
              <a:t>Modified from Strickland, 1983. J.Anat. 137:323 &amp; </a:t>
            </a:r>
          </a:p>
          <a:p>
            <a:pPr defTabSz="1300480">
              <a:defRPr sz="2800">
                <a:solidFill>
                  <a:srgbClr val="FFFFFF"/>
                </a:solidFill>
                <a:latin typeface="Tempus Sans ITC"/>
                <a:ea typeface="Tempus Sans ITC"/>
                <a:cs typeface="Tempus Sans ITC"/>
                <a:sym typeface="Tempus Sans ITC"/>
              </a:defRPr>
            </a:pPr>
            <a:r>
              <a:t>Rowe and Goldspink, 1969. J. Anat. 104: 519</a:t>
            </a:r>
            <a:r>
              <a:rPr>
                <a:latin typeface="PTBarnum BT"/>
                <a:ea typeface="PTBarnum BT"/>
                <a:cs typeface="PTBarnum BT"/>
                <a:sym typeface="PTBarnum BT"/>
              </a:rPr>
              <a:t> </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8" name="Shape 438"/>
          <p:cNvSpPr/>
          <p:nvPr/>
        </p:nvSpPr>
        <p:spPr>
          <a:xfrm>
            <a:off x="1746522" y="-1"/>
            <a:ext cx="9696894" cy="19000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pPr>
            <a:r>
              <a:t>Growth:</a:t>
            </a:r>
          </a:p>
          <a:p>
            <a:pPr defTabSz="1300480">
              <a:defRPr sz="62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pPr>
            <a:r>
              <a:t>Determinate vs Indeterminate </a:t>
            </a:r>
          </a:p>
        </p:txBody>
      </p:sp>
      <p:grpSp>
        <p:nvGrpSpPr>
          <p:cNvPr id="441" name="Group 441"/>
          <p:cNvGrpSpPr/>
          <p:nvPr/>
        </p:nvGrpSpPr>
        <p:grpSpPr>
          <a:xfrm>
            <a:off x="541866" y="5764106"/>
            <a:ext cx="5267397" cy="3695701"/>
            <a:chOff x="0" y="0"/>
            <a:chExt cx="5267395" cy="3695700"/>
          </a:xfrm>
        </p:grpSpPr>
        <p:pic>
          <p:nvPicPr>
            <p:cNvPr id="439" name="belgian.jpg"/>
            <p:cNvPicPr>
              <a:picLocks noChangeAspect="1"/>
            </p:cNvPicPr>
            <p:nvPr/>
          </p:nvPicPr>
          <p:blipFill>
            <a:blip r:embed="rId2">
              <a:extLst/>
            </a:blip>
            <a:stretch>
              <a:fillRect/>
            </a:stretch>
          </p:blipFill>
          <p:spPr>
            <a:xfrm>
              <a:off x="54186" y="0"/>
              <a:ext cx="5213210" cy="3436338"/>
            </a:xfrm>
            <a:prstGeom prst="rect">
              <a:avLst/>
            </a:prstGeom>
            <a:ln w="12700" cap="flat">
              <a:noFill/>
              <a:miter lim="400000"/>
            </a:ln>
            <a:effectLst/>
          </p:spPr>
        </p:pic>
        <p:sp>
          <p:nvSpPr>
            <p:cNvPr id="440" name="Shape 440"/>
            <p:cNvSpPr/>
            <p:nvPr/>
          </p:nvSpPr>
          <p:spPr>
            <a:xfrm>
              <a:off x="0" y="3251200"/>
              <a:ext cx="4781042"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Tempus Sans ITC"/>
                  <a:ea typeface="Tempus Sans ITC"/>
                  <a:cs typeface="Tempus Sans ITC"/>
                  <a:sym typeface="Tempus Sans ITC"/>
                </a:defRPr>
              </a:lvl1pPr>
            </a:lstStyle>
            <a:p>
              <a:pPr/>
              <a:r>
                <a:t>McPherron &amp; Lee. 1997. Proc. Natl. Acad. Sci. 94: 12457.</a:t>
              </a:r>
            </a:p>
          </p:txBody>
        </p:sp>
      </p:grpSp>
      <p:pic>
        <p:nvPicPr>
          <p:cNvPr id="442" name="Shedd_BrookTrout.png"/>
          <p:cNvPicPr>
            <a:picLocks noChangeAspect="1"/>
          </p:cNvPicPr>
          <p:nvPr/>
        </p:nvPicPr>
        <p:blipFill>
          <a:blip r:embed="rId3">
            <a:extLst/>
          </a:blip>
          <a:stretch>
            <a:fillRect/>
          </a:stretch>
        </p:blipFill>
        <p:spPr>
          <a:xfrm>
            <a:off x="7694506" y="3142826"/>
            <a:ext cx="4226561" cy="2815450"/>
          </a:xfrm>
          <a:prstGeom prst="rect">
            <a:avLst/>
          </a:prstGeom>
          <a:ln w="12700">
            <a:miter lim="400000"/>
          </a:ln>
        </p:spPr>
      </p:pic>
      <p:grpSp>
        <p:nvGrpSpPr>
          <p:cNvPr id="447" name="Group 447"/>
          <p:cNvGrpSpPr/>
          <p:nvPr/>
        </p:nvGrpSpPr>
        <p:grpSpPr>
          <a:xfrm>
            <a:off x="1517226" y="2817706"/>
            <a:ext cx="3576321" cy="2167468"/>
            <a:chOff x="0" y="0"/>
            <a:chExt cx="3576319" cy="2167466"/>
          </a:xfrm>
        </p:grpSpPr>
        <p:sp>
          <p:nvSpPr>
            <p:cNvPr id="443" name="Shape 443"/>
            <p:cNvSpPr/>
            <p:nvPr/>
          </p:nvSpPr>
          <p:spPr>
            <a:xfrm flipH="1">
              <a:off x="-1" y="0"/>
              <a:ext cx="2" cy="2167467"/>
            </a:xfrm>
            <a:prstGeom prst="line">
              <a:avLst/>
            </a:prstGeom>
            <a:noFill/>
            <a:ln w="381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444" name="Shape 444"/>
            <p:cNvSpPr/>
            <p:nvPr/>
          </p:nvSpPr>
          <p:spPr>
            <a:xfrm>
              <a:off x="0" y="2167466"/>
              <a:ext cx="3576320" cy="1"/>
            </a:xfrm>
            <a:prstGeom prst="line">
              <a:avLst/>
            </a:prstGeom>
            <a:noFill/>
            <a:ln w="381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445" name="Shape 445"/>
            <p:cNvSpPr/>
            <p:nvPr/>
          </p:nvSpPr>
          <p:spPr>
            <a:xfrm flipV="1">
              <a:off x="0" y="750277"/>
              <a:ext cx="983489" cy="1417190"/>
            </a:xfrm>
            <a:prstGeom prst="line">
              <a:avLst/>
            </a:prstGeom>
            <a:noFill/>
            <a:ln w="38100" cap="flat">
              <a:solidFill>
                <a:srgbClr val="99CC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446" name="Shape 446"/>
            <p:cNvSpPr/>
            <p:nvPr/>
          </p:nvSpPr>
          <p:spPr>
            <a:xfrm>
              <a:off x="983488" y="750276"/>
              <a:ext cx="2324609" cy="1"/>
            </a:xfrm>
            <a:prstGeom prst="line">
              <a:avLst/>
            </a:prstGeom>
            <a:noFill/>
            <a:ln w="38100" cap="flat">
              <a:solidFill>
                <a:srgbClr val="99CC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grpSp>
      <p:grpSp>
        <p:nvGrpSpPr>
          <p:cNvPr id="451" name="Group 451"/>
          <p:cNvGrpSpPr/>
          <p:nvPr/>
        </p:nvGrpSpPr>
        <p:grpSpPr>
          <a:xfrm>
            <a:off x="7911253" y="6719146"/>
            <a:ext cx="3467948" cy="2167468"/>
            <a:chOff x="0" y="0"/>
            <a:chExt cx="3467946" cy="2167466"/>
          </a:xfrm>
        </p:grpSpPr>
        <p:sp>
          <p:nvSpPr>
            <p:cNvPr id="448" name="Shape 448"/>
            <p:cNvSpPr/>
            <p:nvPr/>
          </p:nvSpPr>
          <p:spPr>
            <a:xfrm flipH="1">
              <a:off x="-1" y="0"/>
              <a:ext cx="1" cy="2167467"/>
            </a:xfrm>
            <a:prstGeom prst="line">
              <a:avLst/>
            </a:prstGeom>
            <a:noFill/>
            <a:ln w="381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449" name="Shape 449"/>
            <p:cNvSpPr/>
            <p:nvPr/>
          </p:nvSpPr>
          <p:spPr>
            <a:xfrm>
              <a:off x="0" y="2167466"/>
              <a:ext cx="3467947" cy="1"/>
            </a:xfrm>
            <a:prstGeom prst="line">
              <a:avLst/>
            </a:prstGeom>
            <a:noFill/>
            <a:ln w="381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450" name="Shape 450"/>
            <p:cNvSpPr/>
            <p:nvPr/>
          </p:nvSpPr>
          <p:spPr>
            <a:xfrm>
              <a:off x="-1" y="166728"/>
              <a:ext cx="3207852" cy="2000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876" y="18000"/>
                    <a:pt x="1751" y="14400"/>
                    <a:pt x="2919" y="11700"/>
                  </a:cubicBezTo>
                  <a:cubicBezTo>
                    <a:pt x="4086" y="9000"/>
                    <a:pt x="5157" y="7050"/>
                    <a:pt x="7005" y="5400"/>
                  </a:cubicBezTo>
                  <a:cubicBezTo>
                    <a:pt x="8854" y="3750"/>
                    <a:pt x="11578" y="2700"/>
                    <a:pt x="14011" y="1800"/>
                  </a:cubicBezTo>
                  <a:cubicBezTo>
                    <a:pt x="16443" y="900"/>
                    <a:pt x="20238" y="300"/>
                    <a:pt x="21600" y="0"/>
                  </a:cubicBezTo>
                </a:path>
              </a:pathLst>
            </a:custGeom>
            <a:noFill/>
            <a:ln w="38100" cap="flat">
              <a:solidFill>
                <a:srgbClr val="99CCFF"/>
              </a:solidFill>
              <a:prstDash val="solid"/>
              <a:round/>
            </a:ln>
            <a:effectLst/>
          </p:spPr>
          <p:txBody>
            <a:bodyPr wrap="square" lIns="65023" tIns="65023" rIns="65023" bIns="65023" numCol="1" anchor="t">
              <a:noAutofit/>
            </a:bodyPr>
            <a:lstStyle/>
            <a:p>
              <a:pPr algn="l" defTabSz="1300480">
                <a:defRPr sz="3400">
                  <a:solidFill>
                    <a:srgbClr val="FFFFFF"/>
                  </a:solidFill>
                  <a:latin typeface="Times New Roman"/>
                  <a:ea typeface="Times New Roman"/>
                  <a:cs typeface="Times New Roman"/>
                  <a:sym typeface="Times New Roman"/>
                </a:defRPr>
              </a:pPr>
            </a:p>
          </p:txBody>
        </p:sp>
      </p:grpSp>
      <p:sp>
        <p:nvSpPr>
          <p:cNvPr id="452" name="Shape 452"/>
          <p:cNvSpPr/>
          <p:nvPr/>
        </p:nvSpPr>
        <p:spPr>
          <a:xfrm>
            <a:off x="3278293" y="2140373"/>
            <a:ext cx="514774" cy="650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FF3300"/>
          </a:solidFill>
          <a:ln w="12700">
            <a:miter lim="400000"/>
          </a:ln>
        </p:spPr>
        <p:txBody>
          <a:bodyPr lIns="65023" tIns="65023" rIns="65023" bIns="65023" anchor="ctr"/>
          <a:lstStyle/>
          <a:p>
            <a:pPr algn="l" defTabSz="1300480">
              <a:defRPr sz="3400">
                <a:solidFill>
                  <a:srgbClr val="FFFFFF"/>
                </a:solidFill>
                <a:latin typeface="Times New Roman"/>
                <a:ea typeface="Times New Roman"/>
                <a:cs typeface="Times New Roman"/>
                <a:sym typeface="Times New Roman"/>
              </a:defRPr>
            </a:pPr>
          </a:p>
        </p:txBody>
      </p:sp>
      <p:sp>
        <p:nvSpPr>
          <p:cNvPr id="453" name="Shape 453"/>
          <p:cNvSpPr/>
          <p:nvPr/>
        </p:nvSpPr>
        <p:spPr>
          <a:xfrm>
            <a:off x="2600959" y="5093546"/>
            <a:ext cx="783718" cy="6962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2800">
                <a:solidFill>
                  <a:srgbClr val="FFFFFF"/>
                </a:solidFill>
                <a:latin typeface="Tempus Sans ITC"/>
                <a:ea typeface="Tempus Sans ITC"/>
                <a:cs typeface="Tempus Sans ITC"/>
                <a:sym typeface="Tempus Sans ITC"/>
              </a:defRPr>
            </a:lvl1pPr>
          </a:lstStyle>
          <a:p>
            <a:pPr/>
            <a:r>
              <a:t>Time</a:t>
            </a:r>
          </a:p>
        </p:txBody>
      </p:sp>
      <p:sp>
        <p:nvSpPr>
          <p:cNvPr id="454" name="Shape 454"/>
          <p:cNvSpPr/>
          <p:nvPr/>
        </p:nvSpPr>
        <p:spPr>
          <a:xfrm>
            <a:off x="8994986" y="8886613"/>
            <a:ext cx="783718" cy="6962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2800">
                <a:solidFill>
                  <a:srgbClr val="FFFFFF"/>
                </a:solidFill>
                <a:latin typeface="Tempus Sans ITC"/>
                <a:ea typeface="Tempus Sans ITC"/>
                <a:cs typeface="Tempus Sans ITC"/>
                <a:sym typeface="Tempus Sans ITC"/>
              </a:defRPr>
            </a:lvl1pPr>
          </a:lstStyle>
          <a:p>
            <a:pPr/>
            <a:r>
              <a:t>Time</a:t>
            </a:r>
          </a:p>
        </p:txBody>
      </p:sp>
      <p:sp>
        <p:nvSpPr>
          <p:cNvPr id="455" name="Shape 455"/>
          <p:cNvSpPr/>
          <p:nvPr/>
        </p:nvSpPr>
        <p:spPr>
          <a:xfrm rot="16200000">
            <a:off x="555028" y="3654139"/>
            <a:ext cx="1098869" cy="6962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2800">
                <a:solidFill>
                  <a:srgbClr val="FFFFFF"/>
                </a:solidFill>
                <a:latin typeface="Tempus Sans ITC"/>
                <a:ea typeface="Tempus Sans ITC"/>
                <a:cs typeface="Tempus Sans ITC"/>
                <a:sym typeface="Tempus Sans ITC"/>
              </a:defRPr>
            </a:lvl1pPr>
          </a:lstStyle>
          <a:p>
            <a:pPr/>
            <a:r>
              <a:t>Growth</a:t>
            </a:r>
          </a:p>
        </p:txBody>
      </p:sp>
      <p:sp>
        <p:nvSpPr>
          <p:cNvPr id="456" name="Shape 456"/>
          <p:cNvSpPr/>
          <p:nvPr/>
        </p:nvSpPr>
        <p:spPr>
          <a:xfrm rot="16200000">
            <a:off x="6949055" y="7663952"/>
            <a:ext cx="1098869" cy="6962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2800">
                <a:solidFill>
                  <a:srgbClr val="FFFFFF"/>
                </a:solidFill>
                <a:latin typeface="Tempus Sans ITC"/>
                <a:ea typeface="Tempus Sans ITC"/>
                <a:cs typeface="Tempus Sans ITC"/>
                <a:sym typeface="Tempus Sans ITC"/>
              </a:defRPr>
            </a:lvl1pPr>
          </a:lstStyle>
          <a:p>
            <a:pPr/>
            <a:r>
              <a:t>Growth</a:t>
            </a:r>
          </a:p>
        </p:txBody>
      </p:sp>
      <p:sp>
        <p:nvSpPr>
          <p:cNvPr id="457" name="Shape 457"/>
          <p:cNvSpPr/>
          <p:nvPr/>
        </p:nvSpPr>
        <p:spPr>
          <a:xfrm>
            <a:off x="9049173" y="2167466"/>
            <a:ext cx="514774" cy="650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FF3300"/>
          </a:solidFill>
          <a:ln w="12700">
            <a:miter lim="400000"/>
          </a:ln>
        </p:spPr>
        <p:txBody>
          <a:bodyPr lIns="65023" tIns="65023" rIns="65023" bIns="65023" anchor="ctr"/>
          <a:lstStyle/>
          <a:p>
            <a:pPr algn="l" defTabSz="1300480">
              <a:defRPr sz="3400">
                <a:solidFill>
                  <a:srgbClr val="FFFFFF"/>
                </a:solidFill>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9" name="mucsle4011go4x.png"/>
          <p:cNvPicPr>
            <a:picLocks noChangeAspect="1"/>
          </p:cNvPicPr>
          <p:nvPr/>
        </p:nvPicPr>
        <p:blipFill>
          <a:blip r:embed="rId2">
            <a:extLst/>
          </a:blip>
          <a:stretch>
            <a:fillRect/>
          </a:stretch>
        </p:blipFill>
        <p:spPr>
          <a:xfrm>
            <a:off x="433493" y="4800035"/>
            <a:ext cx="6285654" cy="4465886"/>
          </a:xfrm>
          <a:prstGeom prst="rect">
            <a:avLst/>
          </a:prstGeom>
          <a:ln w="12700">
            <a:miter lim="400000"/>
          </a:ln>
        </p:spPr>
      </p:pic>
      <p:sp>
        <p:nvSpPr>
          <p:cNvPr id="460" name="Shape 460"/>
          <p:cNvSpPr/>
          <p:nvPr/>
        </p:nvSpPr>
        <p:spPr>
          <a:xfrm>
            <a:off x="2396389" y="6773"/>
            <a:ext cx="8065267" cy="109666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sz="6800">
                <a:solidFill>
                  <a:srgbClr val="CBCBCB"/>
                </a:solidFill>
                <a:effectLst>
                  <a:outerShdw sx="100000" sy="100000" kx="0" ky="0" algn="b" rotWithShape="0" blurRad="12700" dist="25400" dir="2700000">
                    <a:srgbClr val="000000"/>
                  </a:outerShdw>
                </a:effectLst>
                <a:latin typeface="Times New Roman"/>
                <a:ea typeface="Times New Roman"/>
                <a:cs typeface="Times New Roman"/>
                <a:sym typeface="Times New Roman"/>
              </a:defRPr>
            </a:lvl1pPr>
          </a:lstStyle>
          <a:p>
            <a:pPr/>
            <a:r>
              <a:t>Red and White Muscle</a:t>
            </a:r>
          </a:p>
        </p:txBody>
      </p:sp>
      <p:grpSp>
        <p:nvGrpSpPr>
          <p:cNvPr id="463" name="Group 463"/>
          <p:cNvGrpSpPr/>
          <p:nvPr/>
        </p:nvGrpSpPr>
        <p:grpSpPr>
          <a:xfrm>
            <a:off x="3549226" y="1192106"/>
            <a:ext cx="5608321" cy="3305388"/>
            <a:chOff x="0" y="0"/>
            <a:chExt cx="5608320" cy="3305386"/>
          </a:xfrm>
        </p:grpSpPr>
        <p:sp>
          <p:nvSpPr>
            <p:cNvPr id="461" name="Shape 461"/>
            <p:cNvSpPr/>
            <p:nvPr/>
          </p:nvSpPr>
          <p:spPr>
            <a:xfrm>
              <a:off x="0" y="0"/>
              <a:ext cx="5608321" cy="3305387"/>
            </a:xfrm>
            <a:prstGeom prst="rect">
              <a:avLst/>
            </a:prstGeom>
            <a:solidFill>
              <a:srgbClr val="00CCFF"/>
            </a:solidFill>
            <a:ln w="12700" cap="flat">
              <a:noFill/>
              <a:miter lim="400000"/>
            </a:ln>
            <a:effectLst/>
          </p:spPr>
          <p:txBody>
            <a:bodyPr wrap="square" lIns="65023" tIns="65023" rIns="65023" bIns="65023" numCol="1" anchor="ctr">
              <a:noAutofit/>
            </a:bodyPr>
            <a:lstStyle/>
            <a:p>
              <a:pPr algn="l" defTabSz="1300480">
                <a:defRPr sz="3400">
                  <a:solidFill>
                    <a:srgbClr val="FFFFFF"/>
                  </a:solidFill>
                  <a:latin typeface="Times New Roman"/>
                  <a:ea typeface="Times New Roman"/>
                  <a:cs typeface="Times New Roman"/>
                  <a:sym typeface="Times New Roman"/>
                </a:defRPr>
              </a:pPr>
            </a:p>
          </p:txBody>
        </p:sp>
        <p:pic>
          <p:nvPicPr>
            <p:cNvPr id="462" name="muscle1.png"/>
            <p:cNvPicPr>
              <a:picLocks noChangeAspect="1"/>
            </p:cNvPicPr>
            <p:nvPr/>
          </p:nvPicPr>
          <p:blipFill>
            <a:blip r:embed="rId3">
              <a:extLst/>
            </a:blip>
            <a:srcRect l="1942" t="6530" r="2912" b="2040"/>
            <a:stretch>
              <a:fillRect/>
            </a:stretch>
          </p:blipFill>
          <p:spPr>
            <a:xfrm>
              <a:off x="162560" y="135466"/>
              <a:ext cx="5310294" cy="3034455"/>
            </a:xfrm>
            <a:prstGeom prst="rect">
              <a:avLst/>
            </a:prstGeom>
            <a:ln w="12700" cap="flat">
              <a:noFill/>
              <a:miter lim="400000"/>
            </a:ln>
            <a:effectLst/>
          </p:spPr>
        </p:pic>
      </p:grpSp>
      <p:pic>
        <p:nvPicPr>
          <p:cNvPr id="464" name="muscle1.png"/>
          <p:cNvPicPr>
            <a:picLocks noChangeAspect="1"/>
          </p:cNvPicPr>
          <p:nvPr/>
        </p:nvPicPr>
        <p:blipFill>
          <a:blip r:embed="rId4">
            <a:extLst/>
          </a:blip>
          <a:srcRect l="0" t="48948" r="51300" b="2966"/>
          <a:stretch>
            <a:fillRect/>
          </a:stretch>
        </p:blipFill>
        <p:spPr>
          <a:xfrm>
            <a:off x="7881902" y="4734559"/>
            <a:ext cx="4445565" cy="4693921"/>
          </a:xfrm>
          <a:prstGeom prst="rect">
            <a:avLst/>
          </a:prstGeom>
          <a:ln w="12700">
            <a:miter lim="400000"/>
          </a:ln>
        </p:spPr>
      </p:pic>
      <p:sp>
        <p:nvSpPr>
          <p:cNvPr id="465" name="Shape 465"/>
          <p:cNvSpPr/>
          <p:nvPr/>
        </p:nvSpPr>
        <p:spPr>
          <a:xfrm>
            <a:off x="9432995" y="2022968"/>
            <a:ext cx="2689546" cy="74676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4400">
                <a:solidFill>
                  <a:srgbClr val="FFFFFF"/>
                </a:solidFill>
                <a:latin typeface="Arial"/>
                <a:ea typeface="Arial"/>
                <a:cs typeface="Arial"/>
                <a:sym typeface="Arial"/>
              </a:defRPr>
            </a:lvl1pPr>
          </a:lstStyle>
          <a:p>
            <a:pPr/>
            <a:r>
              <a:t>Mammals</a:t>
            </a:r>
          </a:p>
        </p:txBody>
      </p:sp>
      <p:sp>
        <p:nvSpPr>
          <p:cNvPr id="466" name="Shape 466"/>
          <p:cNvSpPr/>
          <p:nvPr/>
        </p:nvSpPr>
        <p:spPr>
          <a:xfrm>
            <a:off x="3662115" y="5490915"/>
            <a:ext cx="1663624" cy="74676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4400">
                <a:solidFill>
                  <a:srgbClr val="FFFFFF"/>
                </a:solidFill>
                <a:latin typeface="Arial"/>
                <a:ea typeface="Arial"/>
                <a:cs typeface="Arial"/>
                <a:sym typeface="Arial"/>
              </a:defRPr>
            </a:lvl1pPr>
          </a:lstStyle>
          <a:p>
            <a:pPr/>
            <a:r>
              <a:t>White</a:t>
            </a:r>
          </a:p>
        </p:txBody>
      </p:sp>
      <p:sp>
        <p:nvSpPr>
          <p:cNvPr id="467" name="Shape 467"/>
          <p:cNvSpPr/>
          <p:nvPr/>
        </p:nvSpPr>
        <p:spPr>
          <a:xfrm>
            <a:off x="6777848" y="6773333"/>
            <a:ext cx="1054458" cy="66036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3800">
                <a:solidFill>
                  <a:srgbClr val="FFFFFF"/>
                </a:solidFill>
                <a:latin typeface="Arial"/>
                <a:ea typeface="Arial"/>
                <a:cs typeface="Arial"/>
                <a:sym typeface="Arial"/>
              </a:defRPr>
            </a:lvl1pPr>
          </a:lstStyle>
          <a:p>
            <a:pPr/>
            <a:r>
              <a:t>Red</a:t>
            </a:r>
          </a:p>
        </p:txBody>
      </p:sp>
      <p:sp>
        <p:nvSpPr>
          <p:cNvPr id="468" name="Shape 468"/>
          <p:cNvSpPr/>
          <p:nvPr/>
        </p:nvSpPr>
        <p:spPr>
          <a:xfrm>
            <a:off x="7802880" y="7071360"/>
            <a:ext cx="541867" cy="1"/>
          </a:xfrm>
          <a:prstGeom prst="line">
            <a:avLst/>
          </a:prstGeom>
          <a:ln w="38100">
            <a:solidFill>
              <a:srgbClr val="000000"/>
            </a:solidFill>
            <a:tailEnd type="triangle"/>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469" name="Shape 469"/>
          <p:cNvSpPr/>
          <p:nvPr/>
        </p:nvSpPr>
        <p:spPr>
          <a:xfrm flipH="1" flipV="1">
            <a:off x="5933440" y="7044266"/>
            <a:ext cx="975361" cy="27095"/>
          </a:xfrm>
          <a:prstGeom prst="line">
            <a:avLst/>
          </a:prstGeom>
          <a:ln w="38100">
            <a:solidFill>
              <a:srgbClr val="FFFFFF"/>
            </a:solidFill>
            <a:tailEnd type="triangle"/>
          </a:ln>
        </p:spPr>
        <p:txBody>
          <a:bodyPr lIns="65023" tIns="65023" rIns="65023" bIns="65023"/>
          <a:lstStyle/>
          <a:p>
            <a:pPr algn="l" defTabSz="1300480">
              <a:defRPr sz="3400">
                <a:solidFill>
                  <a:srgbClr val="FFFFFF"/>
                </a:solidFill>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1" name="fish1.jpeg"/>
          <p:cNvPicPr>
            <a:picLocks noChangeAspect="1"/>
          </p:cNvPicPr>
          <p:nvPr/>
        </p:nvPicPr>
        <p:blipFill>
          <a:blip r:embed="rId2">
            <a:extLst/>
          </a:blip>
          <a:srcRect l="0" t="0" r="0" b="10754"/>
          <a:stretch>
            <a:fillRect/>
          </a:stretch>
        </p:blipFill>
        <p:spPr>
          <a:xfrm>
            <a:off x="5779911" y="3467946"/>
            <a:ext cx="7224890" cy="5770881"/>
          </a:xfrm>
          <a:prstGeom prst="rect">
            <a:avLst/>
          </a:prstGeom>
          <a:ln w="12700">
            <a:miter lim="400000"/>
          </a:ln>
        </p:spPr>
      </p:pic>
      <p:pic>
        <p:nvPicPr>
          <p:cNvPr id="472" name="fish2.jpeg"/>
          <p:cNvPicPr>
            <a:picLocks noChangeAspect="1"/>
          </p:cNvPicPr>
          <p:nvPr/>
        </p:nvPicPr>
        <p:blipFill>
          <a:blip r:embed="rId3">
            <a:extLst/>
          </a:blip>
          <a:stretch>
            <a:fillRect/>
          </a:stretch>
        </p:blipFill>
        <p:spPr>
          <a:xfrm>
            <a:off x="6574648" y="-1"/>
            <a:ext cx="6430153" cy="3420535"/>
          </a:xfrm>
          <a:prstGeom prst="rect">
            <a:avLst/>
          </a:prstGeom>
          <a:ln w="12700">
            <a:miter lim="400000"/>
          </a:ln>
        </p:spPr>
      </p:pic>
      <p:sp>
        <p:nvSpPr>
          <p:cNvPr id="473" name="Shape 473"/>
          <p:cNvSpPr/>
          <p:nvPr/>
        </p:nvSpPr>
        <p:spPr>
          <a:xfrm>
            <a:off x="8864035" y="3504071"/>
            <a:ext cx="1474852" cy="151409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6800">
                <a:solidFill>
                  <a:srgbClr val="FF7C80"/>
                </a:solidFill>
                <a:latin typeface="Tempus Sans ITC"/>
                <a:ea typeface="Tempus Sans ITC"/>
                <a:cs typeface="Tempus Sans ITC"/>
                <a:sym typeface="Tempus Sans ITC"/>
              </a:defRPr>
            </a:lvl1pPr>
          </a:lstStyle>
          <a:p>
            <a:pPr/>
            <a:r>
              <a:t>Red</a:t>
            </a:r>
          </a:p>
        </p:txBody>
      </p:sp>
      <p:sp>
        <p:nvSpPr>
          <p:cNvPr id="474" name="Shape 474"/>
          <p:cNvSpPr/>
          <p:nvPr/>
        </p:nvSpPr>
        <p:spPr>
          <a:xfrm flipV="1">
            <a:off x="9726506" y="1706879"/>
            <a:ext cx="487681" cy="2059095"/>
          </a:xfrm>
          <a:prstGeom prst="line">
            <a:avLst/>
          </a:prstGeom>
          <a:ln w="38100">
            <a:solidFill>
              <a:srgbClr val="FFFFFF"/>
            </a:solidFill>
            <a:tailEnd type="triangle"/>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475" name="Shape 475"/>
          <p:cNvSpPr/>
          <p:nvPr/>
        </p:nvSpPr>
        <p:spPr>
          <a:xfrm flipH="1">
            <a:off x="9320106" y="4524586"/>
            <a:ext cx="487681" cy="1598508"/>
          </a:xfrm>
          <a:prstGeom prst="line">
            <a:avLst/>
          </a:prstGeom>
          <a:ln w="38100">
            <a:solidFill>
              <a:srgbClr val="FFFFFF"/>
            </a:solidFill>
            <a:tailEnd type="triangle"/>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476" name="Shape 476"/>
          <p:cNvSpPr/>
          <p:nvPr/>
        </p:nvSpPr>
        <p:spPr>
          <a:xfrm>
            <a:off x="7423573" y="7098453"/>
            <a:ext cx="1732313" cy="138823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6200">
                <a:solidFill>
                  <a:srgbClr val="FFFFFF"/>
                </a:solidFill>
                <a:latin typeface="Tempus Sans ITC"/>
                <a:ea typeface="Tempus Sans ITC"/>
                <a:cs typeface="Tempus Sans ITC"/>
                <a:sym typeface="Tempus Sans ITC"/>
              </a:defRPr>
            </a:lvl1pPr>
          </a:lstStyle>
          <a:p>
            <a:pPr/>
            <a:r>
              <a:t>White</a:t>
            </a:r>
          </a:p>
        </p:txBody>
      </p:sp>
      <p:sp>
        <p:nvSpPr>
          <p:cNvPr id="477" name="Shape 477"/>
          <p:cNvSpPr/>
          <p:nvPr/>
        </p:nvSpPr>
        <p:spPr>
          <a:xfrm>
            <a:off x="5283199" y="3523939"/>
            <a:ext cx="2330028" cy="1"/>
          </a:xfrm>
          <a:prstGeom prst="line">
            <a:avLst/>
          </a:prstGeom>
          <a:ln w="38100">
            <a:solidFill>
              <a:srgbClr val="FFFFFF"/>
            </a:solidFill>
            <a:tailEnd type="triangle"/>
          </a:ln>
        </p:spPr>
        <p:txBody>
          <a:bodyPr lIns="65023" tIns="65023" rIns="65023" bIns="65023"/>
          <a:lstStyle/>
          <a:p>
            <a:pPr algn="l" defTabSz="1300480">
              <a:defRPr sz="3400">
                <a:solidFill>
                  <a:srgbClr val="FFFFFF"/>
                </a:solidFill>
                <a:latin typeface="Arial"/>
                <a:ea typeface="Arial"/>
                <a:cs typeface="Arial"/>
                <a:sym typeface="Arial"/>
              </a:defRPr>
            </a:pPr>
          </a:p>
        </p:txBody>
      </p:sp>
      <p:grpSp>
        <p:nvGrpSpPr>
          <p:cNvPr id="483" name="Group 483"/>
          <p:cNvGrpSpPr/>
          <p:nvPr/>
        </p:nvGrpSpPr>
        <p:grpSpPr>
          <a:xfrm>
            <a:off x="0" y="2790613"/>
            <a:ext cx="7398738" cy="4513299"/>
            <a:chOff x="0" y="0"/>
            <a:chExt cx="7398737" cy="4513297"/>
          </a:xfrm>
        </p:grpSpPr>
        <p:grpSp>
          <p:nvGrpSpPr>
            <p:cNvPr id="480" name="Group 480"/>
            <p:cNvGrpSpPr/>
            <p:nvPr/>
          </p:nvGrpSpPr>
          <p:grpSpPr>
            <a:xfrm>
              <a:off x="0" y="-1"/>
              <a:ext cx="7398738" cy="4513299"/>
              <a:chOff x="0" y="0"/>
              <a:chExt cx="7398737" cy="4513297"/>
            </a:xfrm>
          </p:grpSpPr>
          <p:sp>
            <p:nvSpPr>
              <p:cNvPr id="478" name="Shape 478"/>
              <p:cNvSpPr/>
              <p:nvPr/>
            </p:nvSpPr>
            <p:spPr>
              <a:xfrm>
                <a:off x="0" y="0"/>
                <a:ext cx="7398738" cy="4513298"/>
              </a:xfrm>
              <a:prstGeom prst="rect">
                <a:avLst/>
              </a:prstGeom>
              <a:solidFill>
                <a:srgbClr val="FFFFFF"/>
              </a:solidFill>
              <a:ln w="12700" cap="flat">
                <a:noFill/>
                <a:miter lim="400000"/>
              </a:ln>
              <a:effectLst/>
            </p:spPr>
            <p:txBody>
              <a:bodyPr wrap="square" lIns="65023" tIns="65023" rIns="65023" bIns="65023" numCol="1" anchor="t">
                <a:noAutofit/>
              </a:bodyPr>
              <a:lstStyle/>
              <a:p>
                <a:pPr algn="l" defTabSz="1300480">
                  <a:defRPr sz="3400">
                    <a:solidFill>
                      <a:srgbClr val="0066CC"/>
                    </a:solidFill>
                    <a:latin typeface="Arial"/>
                    <a:ea typeface="Arial"/>
                    <a:cs typeface="Arial"/>
                    <a:sym typeface="Arial"/>
                  </a:defRPr>
                </a:pPr>
              </a:p>
            </p:txBody>
          </p:sp>
          <p:pic>
            <p:nvPicPr>
              <p:cNvPr id="479" name="Muscle diagram.jpg"/>
              <p:cNvPicPr>
                <a:picLocks noChangeAspect="1"/>
              </p:cNvPicPr>
              <p:nvPr/>
            </p:nvPicPr>
            <p:blipFill>
              <a:blip r:embed="rId4">
                <a:extLst/>
              </a:blip>
              <a:srcRect l="0" t="0" r="0" b="49900"/>
              <a:stretch>
                <a:fillRect/>
              </a:stretch>
            </p:blipFill>
            <p:spPr>
              <a:xfrm>
                <a:off x="0" y="-1"/>
                <a:ext cx="7398738" cy="4513299"/>
              </a:xfrm>
              <a:prstGeom prst="rect">
                <a:avLst/>
              </a:prstGeom>
              <a:ln w="12700" cap="flat">
                <a:solidFill>
                  <a:srgbClr val="FFFFFF"/>
                </a:solidFill>
                <a:prstDash val="solid"/>
                <a:round/>
              </a:ln>
              <a:effectLst/>
            </p:spPr>
          </p:pic>
        </p:grpSp>
        <p:sp>
          <p:nvSpPr>
            <p:cNvPr id="481" name="Shape 481"/>
            <p:cNvSpPr/>
            <p:nvPr/>
          </p:nvSpPr>
          <p:spPr>
            <a:xfrm>
              <a:off x="5139562" y="1277784"/>
              <a:ext cx="1630684" cy="340132"/>
            </a:xfrm>
            <a:prstGeom prst="rect">
              <a:avLst/>
            </a:prstGeom>
            <a:solidFill>
              <a:srgbClr val="FFFFFF"/>
            </a:solidFill>
            <a:ln w="12700" cap="flat">
              <a:solidFill>
                <a:srgbClr val="FFFFFF"/>
              </a:solidFill>
              <a:prstDash val="solid"/>
              <a:round/>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spcBef>
                  <a:spcPts val="800"/>
                </a:spcBef>
                <a:defRPr b="1" sz="1400">
                  <a:solidFill>
                    <a:srgbClr val="0000FF"/>
                  </a:solidFill>
                  <a:latin typeface="Arial"/>
                  <a:ea typeface="Arial"/>
                  <a:cs typeface="Arial"/>
                  <a:sym typeface="Arial"/>
                </a:defRPr>
              </a:lvl1pPr>
            </a:lstStyle>
            <a:p>
              <a:pPr/>
              <a:r>
                <a:t>Red Fibers</a:t>
              </a:r>
            </a:p>
          </p:txBody>
        </p:sp>
        <p:sp>
          <p:nvSpPr>
            <p:cNvPr id="482" name="Shape 482"/>
            <p:cNvSpPr/>
            <p:nvPr/>
          </p:nvSpPr>
          <p:spPr>
            <a:xfrm>
              <a:off x="4993965" y="1683185"/>
              <a:ext cx="1591858" cy="340132"/>
            </a:xfrm>
            <a:prstGeom prst="rect">
              <a:avLst/>
            </a:prstGeom>
            <a:solidFill>
              <a:srgbClr val="FFFFFF"/>
            </a:solidFill>
            <a:ln w="12700" cap="flat">
              <a:solidFill>
                <a:srgbClr val="FFFFFF"/>
              </a:solidFill>
              <a:prstDash val="solid"/>
              <a:round/>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spcBef>
                  <a:spcPts val="800"/>
                </a:spcBef>
                <a:defRPr b="1" sz="1400">
                  <a:solidFill>
                    <a:srgbClr val="0000FF"/>
                  </a:solidFill>
                  <a:latin typeface="Arial"/>
                  <a:ea typeface="Arial"/>
                  <a:cs typeface="Arial"/>
                  <a:sym typeface="Arial"/>
                </a:defRPr>
              </a:lvl1pPr>
            </a:lstStyle>
            <a:p>
              <a:pPr/>
              <a:r>
                <a:t>White Fibers</a:t>
              </a:r>
            </a:p>
          </p:txBody>
        </p:sp>
      </p:grpSp>
      <p:sp>
        <p:nvSpPr>
          <p:cNvPr id="484" name="Shape 484"/>
          <p:cNvSpPr/>
          <p:nvPr>
            <p:ph type="title"/>
          </p:nvPr>
        </p:nvSpPr>
        <p:spPr>
          <a:xfrm>
            <a:off x="975359" y="866986"/>
            <a:ext cx="11054082" cy="1625601"/>
          </a:xfrm>
          <a:prstGeom prst="rect">
            <a:avLst/>
          </a:prstGeom>
        </p:spPr>
        <p:txBody>
          <a:bodyPr/>
          <a:lstStyle/>
          <a:p>
            <a:pPr/>
            <a:r>
              <a:t>Fish Muscle</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p>
            <a:pPr/>
          </a:p>
        </p:txBody>
      </p:sp>
      <p:pic>
        <p:nvPicPr>
          <p:cNvPr id="249" name="pasted-image.jpg"/>
          <p:cNvPicPr>
            <a:picLocks noChangeAspect="1"/>
          </p:cNvPicPr>
          <p:nvPr/>
        </p:nvPicPr>
        <p:blipFill>
          <a:blip r:embed="rId2">
            <a:extLst/>
          </a:blip>
          <a:stretch>
            <a:fillRect/>
          </a:stretch>
        </p:blipFill>
        <p:spPr>
          <a:xfrm>
            <a:off x="-323850" y="1331001"/>
            <a:ext cx="13004800" cy="7091598"/>
          </a:xfrm>
          <a:prstGeom prst="rect">
            <a:avLst/>
          </a:prstGeom>
          <a:ln w="12700">
            <a:miter lim="400000"/>
          </a:ln>
        </p:spPr>
      </p:pic>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nvSpPr>
        <p:spPr>
          <a:xfrm>
            <a:off x="7206826" y="2871893"/>
            <a:ext cx="5378028" cy="3603414"/>
          </a:xfrm>
          <a:prstGeom prst="rect">
            <a:avLst/>
          </a:prstGeom>
          <a:solidFill>
            <a:srgbClr val="00CCFF"/>
          </a:solidFill>
          <a:ln w="12700">
            <a:miter lim="400000"/>
          </a:ln>
        </p:spPr>
        <p:txBody>
          <a:bodyPr lIns="65023" tIns="65023" rIns="65023" bIns="65023" anchor="ctr"/>
          <a:lstStyle/>
          <a:p>
            <a:pPr algn="l" defTabSz="1300480">
              <a:defRPr sz="3400">
                <a:solidFill>
                  <a:srgbClr val="FFFFFF"/>
                </a:solidFill>
                <a:latin typeface="Times New Roman"/>
                <a:ea typeface="Times New Roman"/>
                <a:cs typeface="Times New Roman"/>
                <a:sym typeface="Times New Roman"/>
              </a:defRPr>
            </a:pPr>
          </a:p>
        </p:txBody>
      </p:sp>
      <p:pic>
        <p:nvPicPr>
          <p:cNvPr id="487" name="marlin1.jpeg"/>
          <p:cNvPicPr>
            <a:picLocks noChangeAspect="1"/>
          </p:cNvPicPr>
          <p:nvPr/>
        </p:nvPicPr>
        <p:blipFill>
          <a:blip r:embed="rId2">
            <a:extLst/>
          </a:blip>
          <a:srcRect l="6779" t="31553" r="0" b="27610"/>
          <a:stretch>
            <a:fillRect/>
          </a:stretch>
        </p:blipFill>
        <p:spPr>
          <a:xfrm>
            <a:off x="352213" y="2709333"/>
            <a:ext cx="6610774" cy="2643859"/>
          </a:xfrm>
          <a:prstGeom prst="rect">
            <a:avLst/>
          </a:prstGeom>
          <a:ln w="12700">
            <a:miter lim="400000"/>
          </a:ln>
        </p:spPr>
      </p:pic>
      <p:pic>
        <p:nvPicPr>
          <p:cNvPr id="488" name="image.png"/>
          <p:cNvPicPr>
            <a:picLocks noChangeAspect="1"/>
          </p:cNvPicPr>
          <p:nvPr/>
        </p:nvPicPr>
        <p:blipFill>
          <a:blip r:embed="rId3">
            <a:extLst/>
          </a:blip>
          <a:stretch>
            <a:fillRect/>
          </a:stretch>
        </p:blipFill>
        <p:spPr>
          <a:xfrm>
            <a:off x="982133" y="5874737"/>
            <a:ext cx="4926472" cy="3594384"/>
          </a:xfrm>
          <a:prstGeom prst="rect">
            <a:avLst/>
          </a:prstGeom>
          <a:ln w="12700">
            <a:miter lim="400000"/>
          </a:ln>
        </p:spPr>
      </p:pic>
      <p:sp>
        <p:nvSpPr>
          <p:cNvPr id="489" name="Shape 489"/>
          <p:cNvSpPr/>
          <p:nvPr/>
        </p:nvSpPr>
        <p:spPr>
          <a:xfrm>
            <a:off x="2357119" y="8886613"/>
            <a:ext cx="2879103" cy="48066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i="1" sz="1200">
                <a:solidFill>
                  <a:srgbClr val="FFFF00"/>
                </a:solidFill>
                <a:latin typeface="Arial"/>
                <a:ea typeface="Arial"/>
                <a:cs typeface="Arial"/>
                <a:sym typeface="Arial"/>
              </a:defRPr>
            </a:pPr>
            <a:r>
              <a:t>Encyclopedia of Fishes</a:t>
            </a:r>
            <a:r>
              <a:rPr i="0"/>
              <a:t>. 1995. Paxton &amp;</a:t>
            </a:r>
          </a:p>
          <a:p>
            <a:pPr algn="l" defTabSz="1300480">
              <a:defRPr sz="1200">
                <a:solidFill>
                  <a:srgbClr val="FFFF00"/>
                </a:solidFill>
                <a:latin typeface="Arial"/>
                <a:ea typeface="Arial"/>
                <a:cs typeface="Arial"/>
                <a:sym typeface="Arial"/>
              </a:defRPr>
            </a:pPr>
            <a:r>
              <a:t>Eschmeyer (eds.). Academic Press.</a:t>
            </a:r>
          </a:p>
        </p:txBody>
      </p:sp>
      <p:pic>
        <p:nvPicPr>
          <p:cNvPr id="490" name="noto4.png"/>
          <p:cNvPicPr>
            <a:picLocks noChangeAspect="1"/>
          </p:cNvPicPr>
          <p:nvPr/>
        </p:nvPicPr>
        <p:blipFill>
          <a:blip r:embed="rId4">
            <a:extLst/>
          </a:blip>
          <a:stretch>
            <a:fillRect/>
          </a:stretch>
        </p:blipFill>
        <p:spPr>
          <a:xfrm>
            <a:off x="7261013" y="2912533"/>
            <a:ext cx="5271912" cy="3517619"/>
          </a:xfrm>
          <a:prstGeom prst="rect">
            <a:avLst/>
          </a:prstGeom>
          <a:ln w="12700">
            <a:miter lim="400000"/>
          </a:ln>
        </p:spPr>
      </p:pic>
      <p:sp>
        <p:nvSpPr>
          <p:cNvPr id="491" name="Shape 491"/>
          <p:cNvSpPr/>
          <p:nvPr/>
        </p:nvSpPr>
        <p:spPr>
          <a:xfrm>
            <a:off x="2926079" y="3359573"/>
            <a:ext cx="1943260" cy="84587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5000">
                <a:solidFill>
                  <a:srgbClr val="FF3300"/>
                </a:solidFill>
                <a:latin typeface="Arial"/>
                <a:ea typeface="Arial"/>
                <a:cs typeface="Arial"/>
                <a:sym typeface="Arial"/>
              </a:defRPr>
            </a:lvl1pPr>
          </a:lstStyle>
          <a:p>
            <a:pPr/>
            <a:r>
              <a:t>29.8%</a:t>
            </a:r>
          </a:p>
        </p:txBody>
      </p:sp>
      <p:sp>
        <p:nvSpPr>
          <p:cNvPr id="492" name="Shape 492"/>
          <p:cNvSpPr/>
          <p:nvPr/>
        </p:nvSpPr>
        <p:spPr>
          <a:xfrm>
            <a:off x="3120248" y="7105226"/>
            <a:ext cx="1590103" cy="84587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5000">
                <a:solidFill>
                  <a:srgbClr val="FF3300"/>
                </a:solidFill>
                <a:latin typeface="Arial"/>
                <a:ea typeface="Arial"/>
                <a:cs typeface="Arial"/>
                <a:sym typeface="Arial"/>
              </a:defRPr>
            </a:lvl1pPr>
          </a:lstStyle>
          <a:p>
            <a:pPr/>
            <a:r>
              <a:t>7.2%</a:t>
            </a:r>
          </a:p>
        </p:txBody>
      </p:sp>
      <p:sp>
        <p:nvSpPr>
          <p:cNvPr id="493" name="Shape 493"/>
          <p:cNvSpPr/>
          <p:nvPr/>
        </p:nvSpPr>
        <p:spPr>
          <a:xfrm>
            <a:off x="8453120" y="4443306"/>
            <a:ext cx="1590102" cy="84587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5000">
                <a:solidFill>
                  <a:srgbClr val="FF3300"/>
                </a:solidFill>
                <a:latin typeface="Arial"/>
                <a:ea typeface="Arial"/>
                <a:cs typeface="Arial"/>
                <a:sym typeface="Arial"/>
              </a:defRPr>
            </a:lvl1pPr>
          </a:lstStyle>
          <a:p>
            <a:pPr/>
            <a:r>
              <a:t>5.5%</a:t>
            </a:r>
          </a:p>
        </p:txBody>
      </p:sp>
      <p:sp>
        <p:nvSpPr>
          <p:cNvPr id="494" name="Shape 494"/>
          <p:cNvSpPr/>
          <p:nvPr/>
        </p:nvSpPr>
        <p:spPr>
          <a:xfrm>
            <a:off x="6263075" y="7044266"/>
            <a:ext cx="6235983" cy="169761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1300480">
              <a:defRPr sz="3800">
                <a:solidFill>
                  <a:srgbClr val="FFFFFF"/>
                </a:solidFill>
                <a:latin typeface="Tempus Sans ITC"/>
                <a:ea typeface="Tempus Sans ITC"/>
                <a:cs typeface="Tempus Sans ITC"/>
                <a:sym typeface="Tempus Sans ITC"/>
              </a:defRPr>
            </a:pPr>
            <a:r>
              <a:t>% red and white muscle </a:t>
            </a:r>
          </a:p>
          <a:p>
            <a:pPr defTabSz="1300480">
              <a:defRPr sz="3800">
                <a:solidFill>
                  <a:srgbClr val="FFFFFF"/>
                </a:solidFill>
                <a:latin typeface="Tempus Sans ITC"/>
                <a:ea typeface="Tempus Sans ITC"/>
                <a:cs typeface="Tempus Sans ITC"/>
                <a:sym typeface="Tempus Sans ITC"/>
              </a:defRPr>
            </a:pPr>
            <a:r>
              <a:t>generally correlated with activity</a:t>
            </a:r>
          </a:p>
        </p:txBody>
      </p:sp>
      <p:sp>
        <p:nvSpPr>
          <p:cNvPr id="495" name="Shape 495"/>
          <p:cNvSpPr/>
          <p:nvPr>
            <p:ph type="title"/>
          </p:nvPr>
        </p:nvSpPr>
        <p:spPr>
          <a:xfrm>
            <a:off x="975359" y="866986"/>
            <a:ext cx="11677228" cy="1625601"/>
          </a:xfrm>
          <a:prstGeom prst="rect">
            <a:avLst/>
          </a:prstGeom>
        </p:spPr>
        <p:txBody>
          <a:bodyPr/>
          <a:lstStyle/>
          <a:p>
            <a:pPr/>
            <a:r>
              <a:t>% of Trunk Muscle that is Red</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body" idx="14"/>
          </p:nvPr>
        </p:nvSpPr>
        <p:spPr>
          <a:xfrm>
            <a:off x="1270000" y="2806700"/>
            <a:ext cx="10464800" cy="3606801"/>
          </a:xfrm>
          <a:prstGeom prst="rect">
            <a:avLst/>
          </a:prstGeom>
        </p:spPr>
        <p:txBody>
          <a:bodyPr/>
          <a:lstStyle/>
          <a:p>
            <a:pPr/>
            <a:r>
              <a:t>“White muscle, or fast muscle, has thicker fibres than red muscle and possesses many less capillaries, and so it has a much reduced blood flow, and therefore, a reduced oxygen availability. Most white muscle activity is anaerobic (glycogen is converted to lactate).” </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body" idx="14"/>
          </p:nvPr>
        </p:nvSpPr>
        <p:spPr>
          <a:xfrm>
            <a:off x="1270000" y="3098800"/>
            <a:ext cx="10464800" cy="3022601"/>
          </a:xfrm>
          <a:prstGeom prst="rect">
            <a:avLst/>
          </a:prstGeom>
        </p:spPr>
        <p:txBody>
          <a:bodyPr/>
          <a:lstStyle/>
          <a:p>
            <a:pPr/>
            <a:r>
              <a:t>White muscle fibres can produce tensions that are up to 2.7 times greater than those of red muscle, but they are more energetically wasteful and therefore the cost to the animal is higher.</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01" name="Shape 501"/>
          <p:cNvSpPr/>
          <p:nvPr/>
        </p:nvSpPr>
        <p:spPr>
          <a:xfrm>
            <a:off x="885558" y="1169528"/>
            <a:ext cx="8786252" cy="84587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b="1" sz="5000">
                <a:solidFill>
                  <a:srgbClr val="FFFFFF"/>
                </a:solidFill>
                <a:latin typeface="Arial"/>
                <a:ea typeface="Arial"/>
                <a:cs typeface="Arial"/>
                <a:sym typeface="Arial"/>
              </a:defRPr>
            </a:lvl1pPr>
          </a:lstStyle>
          <a:p>
            <a:pPr/>
            <a:r>
              <a:t>Brook Trout Myostatin cDNA</a:t>
            </a:r>
          </a:p>
        </p:txBody>
      </p:sp>
      <p:grpSp>
        <p:nvGrpSpPr>
          <p:cNvPr id="506" name="Group 506"/>
          <p:cNvGrpSpPr/>
          <p:nvPr/>
        </p:nvGrpSpPr>
        <p:grpSpPr>
          <a:xfrm>
            <a:off x="406399" y="2330026"/>
            <a:ext cx="12354562" cy="7139095"/>
            <a:chOff x="0" y="0"/>
            <a:chExt cx="12354560" cy="7139093"/>
          </a:xfrm>
        </p:grpSpPr>
        <p:pic>
          <p:nvPicPr>
            <p:cNvPr id="502" name="image.pdf"/>
            <p:cNvPicPr>
              <a:picLocks noChangeAspect="1"/>
            </p:cNvPicPr>
            <p:nvPr/>
          </p:nvPicPr>
          <p:blipFill>
            <a:blip r:embed="rId2">
              <a:extLst/>
            </a:blip>
            <a:stretch>
              <a:fillRect/>
            </a:stretch>
          </p:blipFill>
          <p:spPr>
            <a:xfrm>
              <a:off x="0" y="0"/>
              <a:ext cx="12354561" cy="7139094"/>
            </a:xfrm>
            <a:prstGeom prst="rect">
              <a:avLst/>
            </a:prstGeom>
            <a:ln w="12700" cap="flat">
              <a:noFill/>
              <a:miter lim="400000"/>
            </a:ln>
            <a:effectLst/>
          </p:spPr>
        </p:pic>
        <p:grpSp>
          <p:nvGrpSpPr>
            <p:cNvPr id="505" name="Group 505"/>
            <p:cNvGrpSpPr/>
            <p:nvPr/>
          </p:nvGrpSpPr>
          <p:grpSpPr>
            <a:xfrm>
              <a:off x="3247042" y="4874542"/>
              <a:ext cx="888849" cy="907628"/>
              <a:chOff x="8602" y="0"/>
              <a:chExt cx="888848" cy="907626"/>
            </a:xfrm>
          </p:grpSpPr>
          <p:sp>
            <p:nvSpPr>
              <p:cNvPr id="503" name="Shape 503"/>
              <p:cNvSpPr/>
              <p:nvPr/>
            </p:nvSpPr>
            <p:spPr>
              <a:xfrm>
                <a:off x="71462" y="0"/>
                <a:ext cx="763130" cy="907627"/>
              </a:xfrm>
              <a:prstGeom prst="rect">
                <a:avLst/>
              </a:prstGeom>
              <a:solidFill>
                <a:srgbClr val="00CCFF"/>
              </a:solidFill>
              <a:ln w="38100" cap="sq">
                <a:solidFill>
                  <a:srgbClr val="00CCFF"/>
                </a:solidFill>
                <a:prstDash val="solid"/>
                <a:round/>
              </a:ln>
              <a:effectLst/>
            </p:spPr>
            <p:txBody>
              <a:bodyPr wrap="square" lIns="65023" tIns="65023" rIns="65023" bIns="65023" numCol="1" anchor="ctr">
                <a:noAutofit/>
              </a:bodyPr>
              <a:lstStyle/>
              <a:p>
                <a:pPr defTabSz="1300480">
                  <a:defRPr sz="2800">
                    <a:latin typeface="Impact"/>
                    <a:ea typeface="Impact"/>
                    <a:cs typeface="Impact"/>
                    <a:sym typeface="Impact"/>
                  </a:defRPr>
                </a:pPr>
              </a:p>
            </p:txBody>
          </p:sp>
          <p:sp>
            <p:nvSpPr>
              <p:cNvPr id="504" name="Shape 504"/>
              <p:cNvSpPr/>
              <p:nvPr/>
            </p:nvSpPr>
            <p:spPr>
              <a:xfrm>
                <a:off x="8602" y="172889"/>
                <a:ext cx="888849" cy="561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800">
                    <a:latin typeface="Impact"/>
                    <a:ea typeface="Impact"/>
                    <a:cs typeface="Impact"/>
                    <a:sym typeface="Impact"/>
                  </a:defRPr>
                </a:lvl1pPr>
              </a:lstStyle>
              <a:p>
                <a:pPr/>
                <a:r>
                  <a:t>RXRR</a:t>
                </a:r>
              </a:p>
            </p:txBody>
          </p:sp>
        </p:gr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06"/>
                                        </p:tgtEl>
                                        <p:attrNameLst>
                                          <p:attrName>style.visibility</p:attrName>
                                        </p:attrNameLst>
                                      </p:cBhvr>
                                      <p:to>
                                        <p:strVal val="visible"/>
                                      </p:to>
                                    </p:set>
                                    <p:animEffect filter="dissolve" transition="in">
                                      <p:cBhvr>
                                        <p:cTn id="7" dur="5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6" grpId="1"/>
    </p:bldLst>
  </p:timing>
</p:sld>
</file>

<file path=ppt/slides/slide44.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pic>
        <p:nvPicPr>
          <p:cNvPr id="508" name="image.png"/>
          <p:cNvPicPr>
            <a:picLocks noChangeAspect="1"/>
          </p:cNvPicPr>
          <p:nvPr/>
        </p:nvPicPr>
        <p:blipFill>
          <a:blip r:embed="rId2">
            <a:extLst/>
          </a:blip>
          <a:srcRect l="15321" t="5955" r="57431" b="27345"/>
          <a:stretch>
            <a:fillRect/>
          </a:stretch>
        </p:blipFill>
        <p:spPr>
          <a:xfrm>
            <a:off x="-1" y="191911"/>
            <a:ext cx="9536855" cy="8477956"/>
          </a:xfrm>
          <a:prstGeom prst="rect">
            <a:avLst/>
          </a:prstGeom>
          <a:ln w="12700">
            <a:miter lim="400000"/>
          </a:ln>
        </p:spPr>
      </p:pic>
      <p:sp>
        <p:nvSpPr>
          <p:cNvPr id="509" name="Shape 509"/>
          <p:cNvSpPr/>
          <p:nvPr/>
        </p:nvSpPr>
        <p:spPr>
          <a:xfrm>
            <a:off x="-1" y="9189155"/>
            <a:ext cx="801339" cy="521343"/>
          </a:xfrm>
          <a:prstGeom prst="rect">
            <a:avLst/>
          </a:prstGeom>
          <a:ln w="12700">
            <a:miter lim="400000"/>
          </a:ln>
        </p:spPr>
        <p:txBody>
          <a:bodyPr wrap="none" lIns="65023" tIns="65023" rIns="65023" bIns="65023">
            <a:spAutoFit/>
          </a:bodyPr>
          <a:lstStyle/>
          <a:p>
            <a:pPr algn="l" defTabSz="1300480">
              <a:defRPr b="1" sz="2800">
                <a:effectLst>
                  <a:outerShdw sx="100000" sy="100000" kx="0" ky="0" algn="b" rotWithShape="0" blurRad="12700" dist="25400" dir="2700000">
                    <a:srgbClr val="DDDDDD"/>
                  </a:outerShdw>
                </a:effectLst>
                <a:latin typeface="Times New Roman"/>
                <a:ea typeface="Times New Roman"/>
                <a:cs typeface="Times New Roman"/>
                <a:sym typeface="Times New Roman"/>
              </a:defRPr>
            </a:pPr>
          </a:p>
        </p:txBody>
      </p:sp>
      <p:sp>
        <p:nvSpPr>
          <p:cNvPr id="510" name="Shape 510"/>
          <p:cNvSpPr/>
          <p:nvPr/>
        </p:nvSpPr>
        <p:spPr>
          <a:xfrm>
            <a:off x="5310293" y="4362026"/>
            <a:ext cx="2817708" cy="1"/>
          </a:xfrm>
          <a:prstGeom prst="line">
            <a:avLst/>
          </a:prstGeom>
          <a:ln w="50800" cap="sq">
            <a:solidFill>
              <a:srgbClr val="FF33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511" name="Shape 511"/>
          <p:cNvSpPr/>
          <p:nvPr/>
        </p:nvSpPr>
        <p:spPr>
          <a:xfrm>
            <a:off x="4307839" y="4743139"/>
            <a:ext cx="2194562" cy="1"/>
          </a:xfrm>
          <a:prstGeom prst="line">
            <a:avLst/>
          </a:prstGeom>
          <a:ln w="50800" cap="sq">
            <a:solidFill>
              <a:srgbClr val="FF33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512" name="Shape 512"/>
          <p:cNvSpPr/>
          <p:nvPr/>
        </p:nvSpPr>
        <p:spPr>
          <a:xfrm>
            <a:off x="4063999" y="3955626"/>
            <a:ext cx="2221655" cy="1"/>
          </a:xfrm>
          <a:prstGeom prst="line">
            <a:avLst/>
          </a:prstGeom>
          <a:ln w="50800" cap="sq">
            <a:solidFill>
              <a:srgbClr val="FF33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513" name="Shape 513"/>
          <p:cNvSpPr/>
          <p:nvPr/>
        </p:nvSpPr>
        <p:spPr>
          <a:xfrm>
            <a:off x="3738879" y="6041813"/>
            <a:ext cx="2817708" cy="1"/>
          </a:xfrm>
          <a:prstGeom prst="line">
            <a:avLst/>
          </a:prstGeom>
          <a:ln w="50800" cap="sq">
            <a:solidFill>
              <a:srgbClr val="FF33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514" name="Shape 514"/>
          <p:cNvSpPr/>
          <p:nvPr/>
        </p:nvSpPr>
        <p:spPr>
          <a:xfrm>
            <a:off x="3088639" y="5122446"/>
            <a:ext cx="2600961" cy="1"/>
          </a:xfrm>
          <a:prstGeom prst="line">
            <a:avLst/>
          </a:prstGeom>
          <a:ln w="50800" cap="sq">
            <a:solidFill>
              <a:srgbClr val="FF33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515" name="Shape 515"/>
          <p:cNvSpPr/>
          <p:nvPr/>
        </p:nvSpPr>
        <p:spPr>
          <a:xfrm>
            <a:off x="6231466" y="7396480"/>
            <a:ext cx="2817708" cy="1"/>
          </a:xfrm>
          <a:prstGeom prst="line">
            <a:avLst/>
          </a:prstGeom>
          <a:ln w="50800" cap="sq">
            <a:solidFill>
              <a:srgbClr val="FF33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pic>
        <p:nvPicPr>
          <p:cNvPr id="516" name="plt2_co.png"/>
          <p:cNvPicPr>
            <a:picLocks noChangeAspect="1"/>
          </p:cNvPicPr>
          <p:nvPr/>
        </p:nvPicPr>
        <p:blipFill>
          <a:blip r:embed="rId3">
            <a:extLst/>
          </a:blip>
          <a:stretch>
            <a:fillRect/>
          </a:stretch>
        </p:blipFill>
        <p:spPr>
          <a:xfrm>
            <a:off x="7432604" y="5646702"/>
            <a:ext cx="2535485" cy="903112"/>
          </a:xfrm>
          <a:prstGeom prst="rect">
            <a:avLst/>
          </a:prstGeom>
          <a:ln w="12700">
            <a:miter lim="400000"/>
          </a:ln>
        </p:spPr>
      </p:pic>
      <p:pic>
        <p:nvPicPr>
          <p:cNvPr id="517" name="mack.jpg"/>
          <p:cNvPicPr>
            <a:picLocks noChangeAspect="1"/>
          </p:cNvPicPr>
          <p:nvPr/>
        </p:nvPicPr>
        <p:blipFill>
          <a:blip r:embed="rId4">
            <a:extLst/>
          </a:blip>
          <a:stretch>
            <a:fillRect/>
          </a:stretch>
        </p:blipFill>
        <p:spPr>
          <a:xfrm>
            <a:off x="8222826" y="3034453"/>
            <a:ext cx="4781975" cy="1442721"/>
          </a:xfrm>
          <a:prstGeom prst="rect">
            <a:avLst/>
          </a:prstGeom>
          <a:ln w="12700">
            <a:miter lim="400000"/>
          </a:ln>
        </p:spPr>
      </p:pic>
      <p:pic>
        <p:nvPicPr>
          <p:cNvPr id="518" name="mahi.jpg"/>
          <p:cNvPicPr>
            <a:picLocks noChangeAspect="1"/>
          </p:cNvPicPr>
          <p:nvPr/>
        </p:nvPicPr>
        <p:blipFill>
          <a:blip r:embed="rId5">
            <a:extLst/>
          </a:blip>
          <a:stretch>
            <a:fillRect/>
          </a:stretch>
        </p:blipFill>
        <p:spPr>
          <a:xfrm>
            <a:off x="8642773" y="1989102"/>
            <a:ext cx="3115734" cy="1268872"/>
          </a:xfrm>
          <a:prstGeom prst="rect">
            <a:avLst/>
          </a:prstGeom>
          <a:ln w="12700">
            <a:miter lim="400000"/>
          </a:ln>
        </p:spPr>
      </p:pic>
      <p:pic>
        <p:nvPicPr>
          <p:cNvPr id="519" name="tuny.jpg"/>
          <p:cNvPicPr>
            <a:picLocks noChangeAspect="1"/>
          </p:cNvPicPr>
          <p:nvPr/>
        </p:nvPicPr>
        <p:blipFill>
          <a:blip r:embed="rId6">
            <a:extLst/>
          </a:blip>
          <a:stretch>
            <a:fillRect/>
          </a:stretch>
        </p:blipFill>
        <p:spPr>
          <a:xfrm>
            <a:off x="7102968" y="4389119"/>
            <a:ext cx="4226562" cy="1194366"/>
          </a:xfrm>
          <a:prstGeom prst="rect">
            <a:avLst/>
          </a:prstGeom>
          <a:ln w="12700">
            <a:miter lim="400000"/>
          </a:ln>
        </p:spPr>
      </p:pic>
      <p:pic>
        <p:nvPicPr>
          <p:cNvPr id="520" name="Shedd_YellowPerch.png"/>
          <p:cNvPicPr>
            <a:picLocks noChangeAspect="1"/>
          </p:cNvPicPr>
          <p:nvPr/>
        </p:nvPicPr>
        <p:blipFill>
          <a:blip r:embed="rId7">
            <a:extLst/>
          </a:blip>
          <a:srcRect l="4167" t="32124" r="5667" b="0"/>
          <a:stretch>
            <a:fillRect/>
          </a:stretch>
        </p:blipFill>
        <p:spPr>
          <a:xfrm>
            <a:off x="10354168" y="4985173"/>
            <a:ext cx="2650632" cy="1329832"/>
          </a:xfrm>
          <a:prstGeom prst="rect">
            <a:avLst/>
          </a:prstGeom>
          <a:ln w="12700">
            <a:miter lim="400000"/>
          </a:ln>
        </p:spPr>
      </p:pic>
      <p:pic>
        <p:nvPicPr>
          <p:cNvPr id="521" name="Shedd_BrookTrout.png"/>
          <p:cNvPicPr>
            <a:picLocks noChangeAspect="1"/>
          </p:cNvPicPr>
          <p:nvPr/>
        </p:nvPicPr>
        <p:blipFill>
          <a:blip r:embed="rId8">
            <a:extLst/>
          </a:blip>
          <a:srcRect l="5262" t="27642" r="5262" b="19046"/>
          <a:stretch>
            <a:fillRect/>
          </a:stretch>
        </p:blipFill>
        <p:spPr>
          <a:xfrm>
            <a:off x="9062719" y="7640319"/>
            <a:ext cx="3535681" cy="1404339"/>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 presetID="2" grpId="1" fill="hold">
                                  <p:stCondLst>
                                    <p:cond delay="2000"/>
                                  </p:stCondLst>
                                  <p:iterate type="el" backwards="0">
                                    <p:tmAbs val="0"/>
                                  </p:iterate>
                                  <p:childTnLst>
                                    <p:set>
                                      <p:cBhvr>
                                        <p:cTn id="6" fill="hold"/>
                                        <p:tgtEl>
                                          <p:spTgt spid="518"/>
                                        </p:tgtEl>
                                        <p:attrNameLst>
                                          <p:attrName>style.visibility</p:attrName>
                                        </p:attrNameLst>
                                      </p:cBhvr>
                                      <p:to>
                                        <p:strVal val="visible"/>
                                      </p:to>
                                    </p:set>
                                    <p:anim calcmode="lin" valueType="num">
                                      <p:cBhvr>
                                        <p:cTn id="7" dur="500" fill="hold"/>
                                        <p:tgtEl>
                                          <p:spTgt spid="518"/>
                                        </p:tgtEl>
                                        <p:attrNameLst>
                                          <p:attrName>ppt_x</p:attrName>
                                        </p:attrNameLst>
                                      </p:cBhvr>
                                      <p:tavLst>
                                        <p:tav tm="0">
                                          <p:val>
                                            <p:strVal val="1+#ppt_w/2"/>
                                          </p:val>
                                        </p:tav>
                                        <p:tav tm="100000">
                                          <p:val>
                                            <p:strVal val="#ppt_x"/>
                                          </p:val>
                                        </p:tav>
                                      </p:tavLst>
                                    </p:anim>
                                    <p:anim calcmode="lin" valueType="num">
                                      <p:cBhvr>
                                        <p:cTn id="8" dur="500" fill="hold"/>
                                        <p:tgtEl>
                                          <p:spTgt spid="518"/>
                                        </p:tgtEl>
                                        <p:attrNameLst>
                                          <p:attrName>ppt_y</p:attrName>
                                        </p:attrNameLst>
                                      </p:cBhvr>
                                      <p:tavLst>
                                        <p:tav tm="0">
                                          <p:val>
                                            <p:strVal val="0-#ppt_h/2"/>
                                          </p:val>
                                        </p:tav>
                                        <p:tav tm="100000">
                                          <p:val>
                                            <p:strVal val="#ppt_y"/>
                                          </p:val>
                                        </p:tav>
                                      </p:tavLst>
                                    </p:anim>
                                  </p:childTnLst>
                                </p:cTn>
                              </p:par>
                            </p:childTnLst>
                          </p:cTn>
                        </p:par>
                        <p:par>
                          <p:cTn id="9" fill="hold">
                            <p:stCondLst>
                              <p:cond delay="2500"/>
                            </p:stCondLst>
                            <p:childTnLst>
                              <p:par>
                                <p:cTn id="10" presetClass="entr" nodeType="afterEffect" presetSubtype="9" presetID="2" grpId="2" fill="hold">
                                  <p:stCondLst>
                                    <p:cond delay="2000"/>
                                  </p:stCondLst>
                                  <p:iterate type="el" backwards="0">
                                    <p:tmAbs val="0"/>
                                  </p:iterate>
                                  <p:childTnLst>
                                    <p:set>
                                      <p:cBhvr>
                                        <p:cTn id="11" fill="hold"/>
                                        <p:tgtEl>
                                          <p:spTgt spid="517"/>
                                        </p:tgtEl>
                                        <p:attrNameLst>
                                          <p:attrName>style.visibility</p:attrName>
                                        </p:attrNameLst>
                                      </p:cBhvr>
                                      <p:to>
                                        <p:strVal val="visible"/>
                                      </p:to>
                                    </p:set>
                                    <p:anim calcmode="lin" valueType="num">
                                      <p:cBhvr>
                                        <p:cTn id="12" dur="500" fill="hold"/>
                                        <p:tgtEl>
                                          <p:spTgt spid="517"/>
                                        </p:tgtEl>
                                        <p:attrNameLst>
                                          <p:attrName>ppt_x</p:attrName>
                                        </p:attrNameLst>
                                      </p:cBhvr>
                                      <p:tavLst>
                                        <p:tav tm="0">
                                          <p:val>
                                            <p:strVal val="0-#ppt_w/2"/>
                                          </p:val>
                                        </p:tav>
                                        <p:tav tm="100000">
                                          <p:val>
                                            <p:strVal val="#ppt_x"/>
                                          </p:val>
                                        </p:tav>
                                      </p:tavLst>
                                    </p:anim>
                                    <p:anim calcmode="lin" valueType="num">
                                      <p:cBhvr>
                                        <p:cTn id="13" dur="500" fill="hold"/>
                                        <p:tgtEl>
                                          <p:spTgt spid="517"/>
                                        </p:tgtEl>
                                        <p:attrNameLst>
                                          <p:attrName>ppt_y</p:attrName>
                                        </p:attrNameLst>
                                      </p:cBhvr>
                                      <p:tavLst>
                                        <p:tav tm="0">
                                          <p:val>
                                            <p:strVal val="0-#ppt_h/2"/>
                                          </p:val>
                                        </p:tav>
                                        <p:tav tm="100000">
                                          <p:val>
                                            <p:strVal val="#ppt_y"/>
                                          </p:val>
                                        </p:tav>
                                      </p:tavLst>
                                    </p:anim>
                                  </p:childTnLst>
                                </p:cTn>
                              </p:par>
                            </p:childTnLst>
                          </p:cTn>
                        </p:par>
                        <p:par>
                          <p:cTn id="14" fill="hold">
                            <p:stCondLst>
                              <p:cond delay="5000"/>
                            </p:stCondLst>
                            <p:childTnLst>
                              <p:par>
                                <p:cTn id="15" presetClass="entr" nodeType="afterEffect" presetSubtype="2" presetID="2" grpId="3" fill="hold">
                                  <p:stCondLst>
                                    <p:cond delay="2000"/>
                                  </p:stCondLst>
                                  <p:iterate type="el" backwards="0">
                                    <p:tmAbs val="0"/>
                                  </p:iterate>
                                  <p:childTnLst>
                                    <p:set>
                                      <p:cBhvr>
                                        <p:cTn id="16" fill="hold"/>
                                        <p:tgtEl>
                                          <p:spTgt spid="519"/>
                                        </p:tgtEl>
                                        <p:attrNameLst>
                                          <p:attrName>style.visibility</p:attrName>
                                        </p:attrNameLst>
                                      </p:cBhvr>
                                      <p:to>
                                        <p:strVal val="visible"/>
                                      </p:to>
                                    </p:set>
                                    <p:anim calcmode="lin" valueType="num">
                                      <p:cBhvr>
                                        <p:cTn id="17" dur="500" fill="hold"/>
                                        <p:tgtEl>
                                          <p:spTgt spid="519"/>
                                        </p:tgtEl>
                                        <p:attrNameLst>
                                          <p:attrName>ppt_x</p:attrName>
                                        </p:attrNameLst>
                                      </p:cBhvr>
                                      <p:tavLst>
                                        <p:tav tm="0">
                                          <p:val>
                                            <p:strVal val="1+#ppt_w/2"/>
                                          </p:val>
                                        </p:tav>
                                        <p:tav tm="100000">
                                          <p:val>
                                            <p:strVal val="#ppt_x"/>
                                          </p:val>
                                        </p:tav>
                                      </p:tavLst>
                                    </p:anim>
                                    <p:anim calcmode="lin" valueType="num">
                                      <p:cBhvr>
                                        <p:cTn id="18" dur="500" fill="hold"/>
                                        <p:tgtEl>
                                          <p:spTgt spid="519"/>
                                        </p:tgtEl>
                                        <p:attrNameLst>
                                          <p:attrName>ppt_y</p:attrName>
                                        </p:attrNameLst>
                                      </p:cBhvr>
                                      <p:tavLst>
                                        <p:tav tm="0">
                                          <p:val>
                                            <p:strVal val="#ppt_y"/>
                                          </p:val>
                                        </p:tav>
                                        <p:tav tm="100000">
                                          <p:val>
                                            <p:strVal val="#ppt_y"/>
                                          </p:val>
                                        </p:tav>
                                      </p:tavLst>
                                    </p:anim>
                                  </p:childTnLst>
                                </p:cTn>
                              </p:par>
                            </p:childTnLst>
                          </p:cTn>
                        </p:par>
                        <p:par>
                          <p:cTn id="19" fill="hold">
                            <p:stCondLst>
                              <p:cond delay="7500"/>
                            </p:stCondLst>
                            <p:childTnLst>
                              <p:par>
                                <p:cTn id="20" presetClass="entr" nodeType="afterEffect" presetSubtype="8" presetID="22" grpId="4" fill="hold">
                                  <p:stCondLst>
                                    <p:cond delay="2000"/>
                                  </p:stCondLst>
                                  <p:iterate type="el" backwards="0">
                                    <p:tmAbs val="0"/>
                                  </p:iterate>
                                  <p:childTnLst>
                                    <p:set>
                                      <p:cBhvr>
                                        <p:cTn id="21" fill="hold"/>
                                        <p:tgtEl>
                                          <p:spTgt spid="520"/>
                                        </p:tgtEl>
                                        <p:attrNameLst>
                                          <p:attrName>style.visibility</p:attrName>
                                        </p:attrNameLst>
                                      </p:cBhvr>
                                      <p:to>
                                        <p:strVal val="visible"/>
                                      </p:to>
                                    </p:set>
                                    <p:animEffect filter="wipe(left)" transition="in">
                                      <p:cBhvr>
                                        <p:cTn id="22" dur="500"/>
                                        <p:tgtEl>
                                          <p:spTgt spid="520"/>
                                        </p:tgtEl>
                                      </p:cBhvr>
                                    </p:animEffect>
                                  </p:childTnLst>
                                </p:cTn>
                              </p:par>
                            </p:childTnLst>
                          </p:cTn>
                        </p:par>
                        <p:par>
                          <p:cTn id="23" fill="hold">
                            <p:stCondLst>
                              <p:cond delay="10000"/>
                            </p:stCondLst>
                            <p:childTnLst>
                              <p:par>
                                <p:cTn id="24" presetClass="entr" nodeType="afterEffect" presetSubtype="8" presetID="2" grpId="5" fill="hold">
                                  <p:stCondLst>
                                    <p:cond delay="3000"/>
                                  </p:stCondLst>
                                  <p:iterate type="el" backwards="0">
                                    <p:tmAbs val="0"/>
                                  </p:iterate>
                                  <p:childTnLst>
                                    <p:set>
                                      <p:cBhvr>
                                        <p:cTn id="25" fill="hold"/>
                                        <p:tgtEl>
                                          <p:spTgt spid="521"/>
                                        </p:tgtEl>
                                        <p:attrNameLst>
                                          <p:attrName>style.visibility</p:attrName>
                                        </p:attrNameLst>
                                      </p:cBhvr>
                                      <p:to>
                                        <p:strVal val="visible"/>
                                      </p:to>
                                    </p:set>
                                    <p:anim calcmode="lin" valueType="num">
                                      <p:cBhvr>
                                        <p:cTn id="26" dur="500" fill="hold"/>
                                        <p:tgtEl>
                                          <p:spTgt spid="521"/>
                                        </p:tgtEl>
                                        <p:attrNameLst>
                                          <p:attrName>ppt_x</p:attrName>
                                        </p:attrNameLst>
                                      </p:cBhvr>
                                      <p:tavLst>
                                        <p:tav tm="0">
                                          <p:val>
                                            <p:strVal val="0-#ppt_w/2"/>
                                          </p:val>
                                        </p:tav>
                                        <p:tav tm="100000">
                                          <p:val>
                                            <p:strVal val="#ppt_x"/>
                                          </p:val>
                                        </p:tav>
                                      </p:tavLst>
                                    </p:anim>
                                    <p:anim calcmode="lin" valueType="num">
                                      <p:cBhvr>
                                        <p:cTn id="27" dur="500" fill="hold"/>
                                        <p:tgtEl>
                                          <p:spTgt spid="52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8" presetID="2" grpId="6" fill="hold">
                                  <p:stCondLst>
                                    <p:cond delay="0"/>
                                  </p:stCondLst>
                                  <p:iterate type="el" backwards="0">
                                    <p:tmAbs val="0"/>
                                  </p:iterate>
                                  <p:childTnLst>
                                    <p:set>
                                      <p:cBhvr>
                                        <p:cTn id="31" fill="hold"/>
                                        <p:tgtEl>
                                          <p:spTgt spid="516"/>
                                        </p:tgtEl>
                                        <p:attrNameLst>
                                          <p:attrName>style.visibility</p:attrName>
                                        </p:attrNameLst>
                                      </p:cBhvr>
                                      <p:to>
                                        <p:strVal val="visible"/>
                                      </p:to>
                                    </p:set>
                                    <p:anim calcmode="lin" valueType="num">
                                      <p:cBhvr>
                                        <p:cTn id="32" dur="500" fill="hold"/>
                                        <p:tgtEl>
                                          <p:spTgt spid="516"/>
                                        </p:tgtEl>
                                        <p:attrNameLst>
                                          <p:attrName>ppt_x</p:attrName>
                                        </p:attrNameLst>
                                      </p:cBhvr>
                                      <p:tavLst>
                                        <p:tav tm="0">
                                          <p:val>
                                            <p:strVal val="0-#ppt_w/2"/>
                                          </p:val>
                                        </p:tav>
                                        <p:tav tm="100000">
                                          <p:val>
                                            <p:strVal val="#ppt_x"/>
                                          </p:val>
                                        </p:tav>
                                      </p:tavLst>
                                    </p:anim>
                                    <p:anim calcmode="lin" valueType="num">
                                      <p:cBhvr>
                                        <p:cTn id="33" dur="500" fill="hold"/>
                                        <p:tgtEl>
                                          <p:spTgt spid="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6" grpId="6"/>
      <p:bldP build="whole" bldLvl="1" animBg="1" rev="0" advAuto="0" spid="518" grpId="1"/>
      <p:bldP build="whole" bldLvl="1" animBg="1" rev="0" advAuto="0" spid="517" grpId="2"/>
      <p:bldP build="whole" bldLvl="1" animBg="1" rev="0" advAuto="0" spid="520" grpId="4"/>
      <p:bldP build="whole" bldLvl="1" animBg="1" rev="0" advAuto="0" spid="519" grpId="3"/>
      <p:bldP build="whole" bldLvl="1" animBg="1" rev="0" advAuto="0" spid="521" grpId="5"/>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3" name="pasted-image.jpg"/>
          <p:cNvPicPr>
            <a:picLocks noChangeAspect="1"/>
          </p:cNvPicPr>
          <p:nvPr/>
        </p:nvPicPr>
        <p:blipFill>
          <a:blip r:embed="rId2">
            <a:extLst/>
          </a:blip>
          <a:stretch>
            <a:fillRect/>
          </a:stretch>
        </p:blipFill>
        <p:spPr>
          <a:xfrm>
            <a:off x="1079500" y="361950"/>
            <a:ext cx="10845800" cy="9029700"/>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5" name="pasted-image.jpg"/>
          <p:cNvPicPr>
            <a:picLocks noChangeAspect="1"/>
          </p:cNvPicPr>
          <p:nvPr/>
        </p:nvPicPr>
        <p:blipFill>
          <a:blip r:embed="rId2">
            <a:extLst/>
          </a:blip>
          <a:stretch>
            <a:fillRect/>
          </a:stretch>
        </p:blipFill>
        <p:spPr>
          <a:xfrm>
            <a:off x="1085850" y="342900"/>
            <a:ext cx="10833100" cy="9067800"/>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7" name="pasted-image.jpg"/>
          <p:cNvPicPr>
            <a:picLocks noChangeAspect="1"/>
          </p:cNvPicPr>
          <p:nvPr/>
        </p:nvPicPr>
        <p:blipFill>
          <a:blip r:embed="rId2">
            <a:extLst/>
          </a:blip>
          <a:stretch>
            <a:fillRect/>
          </a:stretch>
        </p:blipFill>
        <p:spPr>
          <a:xfrm>
            <a:off x="1047750" y="330200"/>
            <a:ext cx="10909300" cy="9093200"/>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9" name="pasted-image.jpg"/>
          <p:cNvPicPr>
            <a:picLocks noChangeAspect="1"/>
          </p:cNvPicPr>
          <p:nvPr/>
        </p:nvPicPr>
        <p:blipFill>
          <a:blip r:embed="rId2">
            <a:extLst/>
          </a:blip>
          <a:stretch>
            <a:fillRect/>
          </a:stretch>
        </p:blipFill>
        <p:spPr>
          <a:xfrm>
            <a:off x="1085850" y="323850"/>
            <a:ext cx="10833100" cy="9105900"/>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1" name="pasted-image.jpg"/>
          <p:cNvPicPr>
            <a:picLocks noChangeAspect="1"/>
          </p:cNvPicPr>
          <p:nvPr/>
        </p:nvPicPr>
        <p:blipFill>
          <a:blip r:embed="rId2">
            <a:extLst/>
          </a:blip>
          <a:stretch>
            <a:fillRect/>
          </a:stretch>
        </p:blipFill>
        <p:spPr>
          <a:xfrm>
            <a:off x="1066800" y="304800"/>
            <a:ext cx="10871200" cy="9144000"/>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1" name="pasted-image.jpg"/>
          <p:cNvPicPr>
            <a:picLocks noChangeAspect="1"/>
          </p:cNvPicPr>
          <p:nvPr/>
        </p:nvPicPr>
        <p:blipFill>
          <a:blip r:embed="rId2">
            <a:extLst/>
          </a:blip>
          <a:stretch>
            <a:fillRect/>
          </a:stretch>
        </p:blipFill>
        <p:spPr>
          <a:xfrm>
            <a:off x="-323850" y="602074"/>
            <a:ext cx="13004800" cy="8549452"/>
          </a:xfrm>
          <a:prstGeom prst="rect">
            <a:avLst/>
          </a:prstGeom>
          <a:ln w="12700">
            <a:miter lim="400000"/>
          </a:ln>
        </p:spPr>
      </p:pic>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3" name="pasted-image.jpg"/>
          <p:cNvPicPr>
            <a:picLocks noChangeAspect="1"/>
          </p:cNvPicPr>
          <p:nvPr/>
        </p:nvPicPr>
        <p:blipFill>
          <a:blip r:embed="rId2">
            <a:extLst/>
          </a:blip>
          <a:stretch>
            <a:fillRect/>
          </a:stretch>
        </p:blipFill>
        <p:spPr>
          <a:xfrm>
            <a:off x="1060450" y="336550"/>
            <a:ext cx="10883900" cy="9080500"/>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5" name="pasted-image.jpg"/>
          <p:cNvPicPr>
            <a:picLocks noChangeAspect="1"/>
          </p:cNvPicPr>
          <p:nvPr/>
        </p:nvPicPr>
        <p:blipFill>
          <a:blip r:embed="rId2">
            <a:extLst/>
          </a:blip>
          <a:stretch>
            <a:fillRect/>
          </a:stretch>
        </p:blipFill>
        <p:spPr>
          <a:xfrm>
            <a:off x="476250" y="495300"/>
            <a:ext cx="12052300" cy="8763000"/>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ph type="title"/>
          </p:nvPr>
        </p:nvSpPr>
        <p:spPr>
          <a:prstGeom prst="rect">
            <a:avLst/>
          </a:prstGeom>
        </p:spPr>
        <p:txBody>
          <a:bodyPr/>
          <a:lstStyle/>
          <a:p>
            <a:pPr defTabSz="514095">
              <a:defRPr sz="7040"/>
            </a:pPr>
            <a:r>
              <a:t>Application </a:t>
            </a:r>
          </a:p>
          <a:p>
            <a:pPr defTabSz="514095">
              <a:defRPr sz="7040"/>
            </a:pPr>
            <a:r>
              <a:t>Food Production</a:t>
            </a:r>
          </a:p>
          <a:p>
            <a:pPr defTabSz="514095">
              <a:defRPr sz="7040"/>
            </a:pPr>
            <a:r>
              <a:t>Aquaculture</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9" name="pasted-image.jpg"/>
          <p:cNvPicPr>
            <a:picLocks noChangeAspect="1"/>
          </p:cNvPicPr>
          <p:nvPr/>
        </p:nvPicPr>
        <p:blipFill>
          <a:blip r:embed="rId2">
            <a:extLst/>
          </a:blip>
          <a:stretch>
            <a:fillRect/>
          </a:stretch>
        </p:blipFill>
        <p:spPr>
          <a:xfrm>
            <a:off x="2451100" y="1625600"/>
            <a:ext cx="8102600" cy="6502400"/>
          </a:xfrm>
          <a:prstGeom prst="rect">
            <a:avLst/>
          </a:prstGeom>
          <a:ln w="12700">
            <a:miter lim="400000"/>
          </a:ln>
        </p:spPr>
      </p:pic>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title"/>
          </p:nvPr>
        </p:nvSpPr>
        <p:spPr>
          <a:xfrm>
            <a:off x="1300479" y="2709333"/>
            <a:ext cx="11054082" cy="1625601"/>
          </a:xfrm>
          <a:prstGeom prst="rect">
            <a:avLst/>
          </a:prstGeom>
        </p:spPr>
        <p:txBody>
          <a:bodyPr/>
          <a:lstStyle/>
          <a:p>
            <a:pPr algn="ctr" defTabSz="1209446">
              <a:defRPr b="1" sz="5766">
                <a:effectLst>
                  <a:outerShdw sx="100000" sy="100000" kx="0" ky="0" algn="b" rotWithShape="0" blurRad="11811" dist="23622" dir="2700000">
                    <a:srgbClr val="000000"/>
                  </a:outerShdw>
                </a:effectLst>
              </a:defRPr>
            </a:pPr>
            <a:r>
              <a:t>Growth in Fish:</a:t>
            </a:r>
            <a:br/>
            <a:r>
              <a:rPr b="0" sz="4650"/>
              <a:t>Possible Implications for Aquaculture</a:t>
            </a:r>
          </a:p>
        </p:txBody>
      </p:sp>
      <p:sp>
        <p:nvSpPr>
          <p:cNvPr id="542" name="Shape 542"/>
          <p:cNvSpPr/>
          <p:nvPr>
            <p:ph type="body" sz="quarter" idx="1"/>
          </p:nvPr>
        </p:nvSpPr>
        <p:spPr>
          <a:xfrm>
            <a:off x="2492586" y="5852160"/>
            <a:ext cx="9103361" cy="2492587"/>
          </a:xfrm>
          <a:prstGeom prst="rect">
            <a:avLst/>
          </a:prstGeom>
        </p:spPr>
        <p:txBody>
          <a:bodyPr/>
          <a:lstStyle/>
          <a:p>
            <a:pPr>
              <a:spcBef>
                <a:spcPts val="800"/>
              </a:spcBef>
              <a:defRPr sz="3400">
                <a:solidFill>
                  <a:srgbClr val="FF3300"/>
                </a:solidFill>
              </a:defRPr>
            </a:pPr>
            <a:r>
              <a:t>Steven Roberts</a:t>
            </a:r>
          </a:p>
          <a:p>
            <a:pPr>
              <a:spcBef>
                <a:spcPts val="800"/>
              </a:spcBef>
              <a:defRPr sz="3400">
                <a:solidFill>
                  <a:srgbClr val="FF3300"/>
                </a:solidFill>
              </a:defRPr>
            </a:pPr>
            <a:r>
              <a:t>October 5, 2001</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ph type="title"/>
          </p:nvPr>
        </p:nvSpPr>
        <p:spPr>
          <a:xfrm>
            <a:off x="975359" y="866986"/>
            <a:ext cx="11054082" cy="1625601"/>
          </a:xfrm>
          <a:prstGeom prst="rect">
            <a:avLst/>
          </a:prstGeom>
        </p:spPr>
        <p:txBody>
          <a:bodyPr/>
          <a:lstStyle/>
          <a:p>
            <a:pPr/>
            <a:r>
              <a:t>Slow Growth</a:t>
            </a:r>
          </a:p>
        </p:txBody>
      </p:sp>
      <p:pic>
        <p:nvPicPr>
          <p:cNvPr id="545" name="image.png"/>
          <p:cNvPicPr>
            <a:picLocks noChangeAspect="1"/>
          </p:cNvPicPr>
          <p:nvPr/>
        </p:nvPicPr>
        <p:blipFill>
          <a:blip r:embed="rId3">
            <a:extLst/>
          </a:blip>
          <a:stretch>
            <a:fillRect/>
          </a:stretch>
        </p:blipFill>
        <p:spPr>
          <a:xfrm>
            <a:off x="10453511" y="4669084"/>
            <a:ext cx="2140374" cy="1205654"/>
          </a:xfrm>
          <a:prstGeom prst="rect">
            <a:avLst/>
          </a:prstGeom>
          <a:ln w="12700">
            <a:miter lim="400000"/>
          </a:ln>
        </p:spPr>
      </p:pic>
      <p:pic>
        <p:nvPicPr>
          <p:cNvPr id="546" name="catfish_white.png"/>
          <p:cNvPicPr>
            <a:picLocks noChangeAspect="1"/>
          </p:cNvPicPr>
          <p:nvPr/>
        </p:nvPicPr>
        <p:blipFill>
          <a:blip r:embed="rId4">
            <a:extLst/>
          </a:blip>
          <a:stretch>
            <a:fillRect/>
          </a:stretch>
        </p:blipFill>
        <p:spPr>
          <a:xfrm>
            <a:off x="4926471" y="5691857"/>
            <a:ext cx="3901441" cy="1483361"/>
          </a:xfrm>
          <a:prstGeom prst="rect">
            <a:avLst/>
          </a:prstGeom>
          <a:ln w="12700">
            <a:miter lim="400000"/>
          </a:ln>
        </p:spPr>
      </p:pic>
      <p:sp>
        <p:nvSpPr>
          <p:cNvPr id="547" name="Shape 547"/>
          <p:cNvSpPr/>
          <p:nvPr/>
        </p:nvSpPr>
        <p:spPr>
          <a:xfrm>
            <a:off x="7247466" y="4465884"/>
            <a:ext cx="1119859" cy="2424854"/>
          </a:xfrm>
          <a:prstGeom prst="line">
            <a:avLst/>
          </a:prstGeom>
          <a:ln w="12700">
            <a:solidFill>
              <a:srgbClr val="0000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548" name="Shape 548"/>
          <p:cNvSpPr/>
          <p:nvPr/>
        </p:nvSpPr>
        <p:spPr>
          <a:xfrm>
            <a:off x="7247466" y="4465884"/>
            <a:ext cx="2259" cy="2395503"/>
          </a:xfrm>
          <a:prstGeom prst="line">
            <a:avLst/>
          </a:prstGeom>
          <a:ln w="12700">
            <a:solidFill>
              <a:srgbClr val="0000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549" name="Shape 549"/>
          <p:cNvSpPr/>
          <p:nvPr/>
        </p:nvSpPr>
        <p:spPr>
          <a:xfrm flipH="1">
            <a:off x="6102773" y="4465884"/>
            <a:ext cx="1144694" cy="2390988"/>
          </a:xfrm>
          <a:prstGeom prst="line">
            <a:avLst/>
          </a:prstGeom>
          <a:ln w="12700">
            <a:solidFill>
              <a:srgbClr val="0000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550" name="Shape 550"/>
          <p:cNvSpPr/>
          <p:nvPr/>
        </p:nvSpPr>
        <p:spPr>
          <a:xfrm>
            <a:off x="6010204" y="6852355"/>
            <a:ext cx="2415823" cy="756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 y="0"/>
                </a:moveTo>
                <a:lnTo>
                  <a:pt x="0" y="2265"/>
                </a:lnTo>
                <a:lnTo>
                  <a:pt x="107" y="5163"/>
                </a:lnTo>
                <a:lnTo>
                  <a:pt x="427" y="8060"/>
                </a:lnTo>
                <a:lnTo>
                  <a:pt x="1014" y="10958"/>
                </a:lnTo>
                <a:lnTo>
                  <a:pt x="1939" y="13540"/>
                </a:lnTo>
                <a:lnTo>
                  <a:pt x="3060" y="15963"/>
                </a:lnTo>
                <a:lnTo>
                  <a:pt x="4199" y="17596"/>
                </a:lnTo>
                <a:lnTo>
                  <a:pt x="5160" y="18702"/>
                </a:lnTo>
                <a:lnTo>
                  <a:pt x="6227" y="19809"/>
                </a:lnTo>
                <a:lnTo>
                  <a:pt x="7259" y="20494"/>
                </a:lnTo>
                <a:lnTo>
                  <a:pt x="8273" y="20968"/>
                </a:lnTo>
                <a:lnTo>
                  <a:pt x="9234" y="21284"/>
                </a:lnTo>
                <a:lnTo>
                  <a:pt x="10480" y="21600"/>
                </a:lnTo>
                <a:lnTo>
                  <a:pt x="11654" y="21442"/>
                </a:lnTo>
                <a:lnTo>
                  <a:pt x="12793" y="21284"/>
                </a:lnTo>
                <a:lnTo>
                  <a:pt x="14127" y="20810"/>
                </a:lnTo>
                <a:lnTo>
                  <a:pt x="15106" y="20125"/>
                </a:lnTo>
                <a:lnTo>
                  <a:pt x="16173" y="19177"/>
                </a:lnTo>
                <a:lnTo>
                  <a:pt x="17187" y="18070"/>
                </a:lnTo>
                <a:lnTo>
                  <a:pt x="17899" y="17227"/>
                </a:lnTo>
                <a:lnTo>
                  <a:pt x="18646" y="15805"/>
                </a:lnTo>
                <a:lnTo>
                  <a:pt x="19234" y="14646"/>
                </a:lnTo>
                <a:lnTo>
                  <a:pt x="19874" y="13065"/>
                </a:lnTo>
                <a:lnTo>
                  <a:pt x="20479" y="11590"/>
                </a:lnTo>
                <a:lnTo>
                  <a:pt x="20853" y="9852"/>
                </a:lnTo>
                <a:lnTo>
                  <a:pt x="21226" y="7902"/>
                </a:lnTo>
                <a:lnTo>
                  <a:pt x="21493" y="5795"/>
                </a:lnTo>
                <a:lnTo>
                  <a:pt x="21600" y="3214"/>
                </a:lnTo>
                <a:lnTo>
                  <a:pt x="21547" y="158"/>
                </a:lnTo>
                <a:lnTo>
                  <a:pt x="107" y="0"/>
                </a:lnTo>
                <a:close/>
              </a:path>
            </a:pathLst>
          </a:custGeom>
          <a:solidFill>
            <a:srgbClr val="000000"/>
          </a:soli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551" name="Shape 551"/>
          <p:cNvSpPr/>
          <p:nvPr/>
        </p:nvSpPr>
        <p:spPr>
          <a:xfrm rot="20497000">
            <a:off x="6877191" y="3057031"/>
            <a:ext cx="4781974" cy="684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13972"/>
                </a:lnTo>
                <a:lnTo>
                  <a:pt x="11779" y="0"/>
                </a:lnTo>
                <a:lnTo>
                  <a:pt x="10178" y="0"/>
                </a:lnTo>
                <a:lnTo>
                  <a:pt x="0" y="12689"/>
                </a:lnTo>
                <a:lnTo>
                  <a:pt x="0" y="21600"/>
                </a:lnTo>
                <a:close/>
              </a:path>
            </a:pathLst>
          </a:custGeom>
          <a:solidFill>
            <a:srgbClr val="000000"/>
          </a:solidFill>
          <a:ln w="12700">
            <a:miter lim="400000"/>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552" name="Shape 552"/>
          <p:cNvSpPr/>
          <p:nvPr/>
        </p:nvSpPr>
        <p:spPr>
          <a:xfrm>
            <a:off x="9137226" y="3271519"/>
            <a:ext cx="318348" cy="318348"/>
          </a:xfrm>
          <a:prstGeom prst="ellipse">
            <a:avLst/>
          </a:prstGeom>
          <a:blipFill>
            <a:blip r:embed="rId5"/>
          </a:blipFill>
          <a:ln w="12700">
            <a:solidFill>
              <a:srgbClr val="8080FF"/>
            </a:solidFill>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sp>
        <p:nvSpPr>
          <p:cNvPr id="553" name="Shape 553"/>
          <p:cNvSpPr/>
          <p:nvPr/>
        </p:nvSpPr>
        <p:spPr>
          <a:xfrm>
            <a:off x="8107680" y="3673404"/>
            <a:ext cx="2359378" cy="4341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0" y="0"/>
                </a:moveTo>
                <a:lnTo>
                  <a:pt x="14035" y="9795"/>
                </a:lnTo>
                <a:lnTo>
                  <a:pt x="14035" y="18197"/>
                </a:lnTo>
                <a:lnTo>
                  <a:pt x="16205" y="18197"/>
                </a:lnTo>
                <a:lnTo>
                  <a:pt x="21600" y="19601"/>
                </a:lnTo>
                <a:lnTo>
                  <a:pt x="21600" y="21600"/>
                </a:lnTo>
                <a:lnTo>
                  <a:pt x="0" y="21600"/>
                </a:lnTo>
                <a:lnTo>
                  <a:pt x="0" y="19803"/>
                </a:lnTo>
                <a:lnTo>
                  <a:pt x="4320" y="18399"/>
                </a:lnTo>
                <a:lnTo>
                  <a:pt x="6842" y="18399"/>
                </a:lnTo>
                <a:lnTo>
                  <a:pt x="6842" y="9795"/>
                </a:lnTo>
                <a:lnTo>
                  <a:pt x="10810" y="0"/>
                </a:lnTo>
                <a:close/>
              </a:path>
            </a:pathLst>
          </a:custGeom>
          <a:solidFill>
            <a:srgbClr val="000000"/>
          </a:solidFill>
          <a:ln w="12700">
            <a:solidFill>
              <a:srgbClr val="000000"/>
            </a:solidFill>
          </a:ln>
        </p:spPr>
        <p:txBody>
          <a:bodyPr lIns="65023" tIns="65023" rIns="65023" bIns="65023"/>
          <a:lstStyle/>
          <a:p>
            <a:pPr algn="l" defTabSz="1300480">
              <a:defRPr sz="3400">
                <a:solidFill>
                  <a:srgbClr val="FFFFFF"/>
                </a:solidFill>
                <a:latin typeface="Times New Roman"/>
                <a:ea typeface="Times New Roman"/>
                <a:cs typeface="Times New Roman"/>
                <a:sym typeface="Times New Roman"/>
              </a:defRPr>
            </a:pPr>
          </a:p>
        </p:txBody>
      </p:sp>
      <p:grpSp>
        <p:nvGrpSpPr>
          <p:cNvPr id="558" name="Group 558"/>
          <p:cNvGrpSpPr/>
          <p:nvPr/>
        </p:nvGrpSpPr>
        <p:grpSpPr>
          <a:xfrm>
            <a:off x="10345137" y="2948657"/>
            <a:ext cx="2415824" cy="3142828"/>
            <a:chOff x="0" y="0"/>
            <a:chExt cx="2415822" cy="3142826"/>
          </a:xfrm>
        </p:grpSpPr>
        <p:sp>
          <p:nvSpPr>
            <p:cNvPr id="554" name="Shape 554"/>
            <p:cNvSpPr/>
            <p:nvPr/>
          </p:nvSpPr>
          <p:spPr>
            <a:xfrm>
              <a:off x="1237262" y="-1"/>
              <a:ext cx="1119858" cy="2424855"/>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555" name="Shape 555"/>
            <p:cNvSpPr/>
            <p:nvPr/>
          </p:nvSpPr>
          <p:spPr>
            <a:xfrm>
              <a:off x="1237261" y="-1"/>
              <a:ext cx="2260" cy="2395504"/>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556" name="Shape 556"/>
            <p:cNvSpPr/>
            <p:nvPr/>
          </p:nvSpPr>
          <p:spPr>
            <a:xfrm flipH="1">
              <a:off x="92568" y="-1"/>
              <a:ext cx="1144695" cy="2390988"/>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557" name="Shape 557"/>
            <p:cNvSpPr/>
            <p:nvPr/>
          </p:nvSpPr>
          <p:spPr>
            <a:xfrm>
              <a:off x="0" y="2386471"/>
              <a:ext cx="2415823" cy="75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 y="0"/>
                  </a:moveTo>
                  <a:lnTo>
                    <a:pt x="0" y="2265"/>
                  </a:lnTo>
                  <a:lnTo>
                    <a:pt x="107" y="5163"/>
                  </a:lnTo>
                  <a:lnTo>
                    <a:pt x="427" y="8060"/>
                  </a:lnTo>
                  <a:lnTo>
                    <a:pt x="1014" y="10958"/>
                  </a:lnTo>
                  <a:lnTo>
                    <a:pt x="1939" y="13540"/>
                  </a:lnTo>
                  <a:lnTo>
                    <a:pt x="3060" y="15963"/>
                  </a:lnTo>
                  <a:lnTo>
                    <a:pt x="4199" y="17596"/>
                  </a:lnTo>
                  <a:lnTo>
                    <a:pt x="5160" y="18702"/>
                  </a:lnTo>
                  <a:lnTo>
                    <a:pt x="6227" y="19809"/>
                  </a:lnTo>
                  <a:lnTo>
                    <a:pt x="7259" y="20494"/>
                  </a:lnTo>
                  <a:lnTo>
                    <a:pt x="8273" y="20968"/>
                  </a:lnTo>
                  <a:lnTo>
                    <a:pt x="9234" y="21284"/>
                  </a:lnTo>
                  <a:lnTo>
                    <a:pt x="10480" y="21600"/>
                  </a:lnTo>
                  <a:lnTo>
                    <a:pt x="11654" y="21442"/>
                  </a:lnTo>
                  <a:lnTo>
                    <a:pt x="12793" y="21284"/>
                  </a:lnTo>
                  <a:lnTo>
                    <a:pt x="14127" y="20810"/>
                  </a:lnTo>
                  <a:lnTo>
                    <a:pt x="15106" y="20125"/>
                  </a:lnTo>
                  <a:lnTo>
                    <a:pt x="16173" y="19177"/>
                  </a:lnTo>
                  <a:lnTo>
                    <a:pt x="17187" y="18070"/>
                  </a:lnTo>
                  <a:lnTo>
                    <a:pt x="17899" y="17227"/>
                  </a:lnTo>
                  <a:lnTo>
                    <a:pt x="18646" y="15805"/>
                  </a:lnTo>
                  <a:lnTo>
                    <a:pt x="19234" y="14646"/>
                  </a:lnTo>
                  <a:lnTo>
                    <a:pt x="19874" y="13065"/>
                  </a:lnTo>
                  <a:lnTo>
                    <a:pt x="20479" y="11590"/>
                  </a:lnTo>
                  <a:lnTo>
                    <a:pt x="20853" y="9852"/>
                  </a:lnTo>
                  <a:lnTo>
                    <a:pt x="21226" y="7902"/>
                  </a:lnTo>
                  <a:lnTo>
                    <a:pt x="21493" y="5795"/>
                  </a:lnTo>
                  <a:lnTo>
                    <a:pt x="21600" y="3214"/>
                  </a:lnTo>
                  <a:lnTo>
                    <a:pt x="21547" y="158"/>
                  </a:lnTo>
                  <a:lnTo>
                    <a:pt x="107" y="0"/>
                  </a:lnTo>
                  <a:close/>
                </a:path>
              </a:pathLst>
            </a:custGeom>
            <a:solidFill>
              <a:srgbClr val="000000"/>
            </a:solidFill>
            <a:ln w="12700" cap="flat">
              <a:noFill/>
              <a:miter lim="400000"/>
            </a:ln>
            <a:effectLst/>
          </p:spPr>
          <p:txBody>
            <a:bodyPr wrap="square" lIns="65023" tIns="65023" rIns="65023" bIns="65023" numCol="1" anchor="t">
              <a:noAutofit/>
            </a:bodyPr>
            <a:lstStyle/>
            <a:p>
              <a:pPr algn="l" defTabSz="1300480">
                <a:defRPr sz="3400">
                  <a:solidFill>
                    <a:srgbClr val="FFFFFF"/>
                  </a:solidFill>
                  <a:latin typeface="Times New Roman"/>
                  <a:ea typeface="Times New Roman"/>
                  <a:cs typeface="Times New Roman"/>
                  <a:sym typeface="Times New Roman"/>
                </a:defRPr>
              </a:pPr>
            </a:p>
          </p:txBody>
        </p:sp>
      </p:grpSp>
      <p:sp>
        <p:nvSpPr>
          <p:cNvPr id="559" name="Shape 559"/>
          <p:cNvSpPr/>
          <p:nvPr/>
        </p:nvSpPr>
        <p:spPr>
          <a:xfrm>
            <a:off x="6443697" y="6850097"/>
            <a:ext cx="1438782" cy="739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0066CC"/>
                </a:solidFill>
                <a:latin typeface="Arial Black"/>
                <a:ea typeface="Arial Black"/>
                <a:cs typeface="Arial Black"/>
                <a:sym typeface="Arial Black"/>
              </a:defRPr>
            </a:lvl1pPr>
          </a:lstStyle>
          <a:p>
            <a:pPr/>
            <a:r>
              <a:t>475 g</a:t>
            </a:r>
          </a:p>
        </p:txBody>
      </p:sp>
      <p:sp>
        <p:nvSpPr>
          <p:cNvPr id="560" name="Shape 560"/>
          <p:cNvSpPr/>
          <p:nvPr/>
        </p:nvSpPr>
        <p:spPr>
          <a:xfrm>
            <a:off x="10778631" y="5332871"/>
            <a:ext cx="1438781" cy="739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0066CC"/>
                </a:solidFill>
                <a:latin typeface="Arial Black"/>
                <a:ea typeface="Arial Black"/>
                <a:cs typeface="Arial Black"/>
                <a:sym typeface="Arial Black"/>
              </a:defRPr>
            </a:lvl1pPr>
          </a:lstStyle>
          <a:p>
            <a:pPr/>
            <a:r>
              <a:t>100 g</a:t>
            </a:r>
          </a:p>
        </p:txBody>
      </p:sp>
      <p:sp>
        <p:nvSpPr>
          <p:cNvPr id="561" name="Shape 561"/>
          <p:cNvSpPr/>
          <p:nvPr/>
        </p:nvSpPr>
        <p:spPr>
          <a:xfrm>
            <a:off x="5808205" y="8367324"/>
            <a:ext cx="7181848" cy="107690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300480">
              <a:defRPr sz="3400">
                <a:solidFill>
                  <a:srgbClr val="FFFFFF"/>
                </a:solidFill>
                <a:latin typeface="Times New Roman"/>
                <a:ea typeface="Times New Roman"/>
                <a:cs typeface="Times New Roman"/>
                <a:sym typeface="Times New Roman"/>
              </a:defRPr>
            </a:pPr>
            <a:r>
              <a:t>Individual fish weight at time of harvest</a:t>
            </a:r>
          </a:p>
          <a:p>
            <a:pPr defTabSz="1300480">
              <a:defRPr sz="3400">
                <a:solidFill>
                  <a:srgbClr val="FFFFFF"/>
                </a:solidFill>
                <a:latin typeface="Times New Roman"/>
                <a:ea typeface="Times New Roman"/>
                <a:cs typeface="Times New Roman"/>
                <a:sym typeface="Times New Roman"/>
              </a:defRPr>
            </a:pPr>
            <a:r>
              <a:t>- 18 months -</a:t>
            </a:r>
          </a:p>
        </p:txBody>
      </p:sp>
      <p:sp>
        <p:nvSpPr>
          <p:cNvPr id="562" name="Shape 562"/>
          <p:cNvSpPr/>
          <p:nvPr>
            <p:ph type="body" sz="half" idx="1"/>
          </p:nvPr>
        </p:nvSpPr>
        <p:spPr>
          <a:xfrm>
            <a:off x="975359" y="3359573"/>
            <a:ext cx="5418668" cy="5852161"/>
          </a:xfrm>
          <a:prstGeom prst="rect">
            <a:avLst/>
          </a:prstGeom>
        </p:spPr>
        <p:txBody>
          <a:bodyPr/>
          <a:lstStyle/>
          <a:p>
            <a:pPr marL="465364" indent="-465364">
              <a:spcBef>
                <a:spcPts val="900"/>
              </a:spcBef>
              <a:buChar char="●"/>
              <a:defRPr sz="3800"/>
            </a:pPr>
            <a:r>
              <a:t>Stress</a:t>
            </a:r>
          </a:p>
          <a:p>
            <a:pPr lvl="1" marL="862012" indent="-404812">
              <a:spcBef>
                <a:spcPts val="0"/>
              </a:spcBef>
              <a:buClrTx/>
              <a:buFontTx/>
              <a:defRPr sz="3400"/>
            </a:pPr>
            <a:r>
              <a:t>high density</a:t>
            </a:r>
          </a:p>
          <a:p>
            <a:pPr lvl="1" marL="862012" indent="-404812">
              <a:spcBef>
                <a:spcPts val="0"/>
              </a:spcBef>
              <a:buClrTx/>
              <a:buFontTx/>
              <a:defRPr sz="3400"/>
            </a:pPr>
            <a:r>
              <a:t>environment</a:t>
            </a:r>
          </a:p>
          <a:p>
            <a:pPr lvl="1" marL="862012" indent="-404812">
              <a:spcBef>
                <a:spcPts val="0"/>
              </a:spcBef>
              <a:buClrTx/>
              <a:buFontTx/>
              <a:defRPr sz="3400"/>
            </a:pPr>
            <a:r>
              <a:t>handling</a:t>
            </a:r>
          </a:p>
          <a:p>
            <a:pPr marL="465364" indent="-465364">
              <a:spcBef>
                <a:spcPts val="900"/>
              </a:spcBef>
              <a:buChar char="●"/>
              <a:defRPr sz="3800"/>
            </a:pPr>
            <a:r>
              <a:t>Diet</a:t>
            </a:r>
          </a:p>
          <a:p>
            <a:pPr marL="465364" indent="-465364">
              <a:spcBef>
                <a:spcPts val="900"/>
              </a:spcBef>
              <a:buChar char="●"/>
              <a:defRPr sz="3800"/>
            </a:pPr>
            <a:r>
              <a:t>Intrinsic</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title"/>
          </p:nvPr>
        </p:nvSpPr>
        <p:spPr>
          <a:xfrm>
            <a:off x="975359" y="866986"/>
            <a:ext cx="11054082" cy="1625601"/>
          </a:xfrm>
          <a:prstGeom prst="rect">
            <a:avLst/>
          </a:prstGeom>
        </p:spPr>
        <p:txBody>
          <a:bodyPr/>
          <a:lstStyle/>
          <a:p>
            <a:pPr/>
            <a:r>
              <a:t>Internal Growth Regulators</a:t>
            </a:r>
          </a:p>
        </p:txBody>
      </p:sp>
      <p:sp>
        <p:nvSpPr>
          <p:cNvPr id="567" name="Shape 567"/>
          <p:cNvSpPr/>
          <p:nvPr>
            <p:ph type="body" sz="half" idx="1"/>
          </p:nvPr>
        </p:nvSpPr>
        <p:spPr>
          <a:xfrm>
            <a:off x="975359" y="2817706"/>
            <a:ext cx="5418668" cy="5852161"/>
          </a:xfrm>
          <a:prstGeom prst="rect">
            <a:avLst/>
          </a:prstGeom>
        </p:spPr>
        <p:txBody>
          <a:bodyPr/>
          <a:lstStyle/>
          <a:p>
            <a:pPr marL="465364" indent="-465364">
              <a:spcBef>
                <a:spcPts val="900"/>
              </a:spcBef>
              <a:buChar char="●"/>
              <a:defRPr sz="3800"/>
            </a:pPr>
            <a:r>
              <a:t>Growth Hormone</a:t>
            </a:r>
          </a:p>
          <a:p>
            <a:pPr lvl="1" marL="862012" indent="-404812">
              <a:spcBef>
                <a:spcPts val="0"/>
              </a:spcBef>
              <a:buClrTx/>
              <a:buFontTx/>
              <a:defRPr sz="3400"/>
            </a:pPr>
            <a:r>
              <a:t>Extensively studied</a:t>
            </a:r>
          </a:p>
          <a:p>
            <a:pPr lvl="1" marL="862012" indent="-404812">
              <a:spcBef>
                <a:spcPts val="0"/>
              </a:spcBef>
              <a:buClrTx/>
              <a:buFontTx/>
              <a:defRPr sz="3400"/>
            </a:pPr>
            <a:r>
              <a:t>Classical endocrine hormone</a:t>
            </a:r>
          </a:p>
          <a:p>
            <a:pPr lvl="1" marL="862012" indent="-404812">
              <a:spcBef>
                <a:spcPts val="0"/>
              </a:spcBef>
              <a:buClrTx/>
              <a:buFontTx/>
              <a:defRPr sz="3400"/>
            </a:pPr>
            <a:r>
              <a:t>Synthesized in pituitary</a:t>
            </a:r>
          </a:p>
          <a:p>
            <a:pPr lvl="1" marL="862012" indent="-404812">
              <a:spcBef>
                <a:spcPts val="0"/>
              </a:spcBef>
              <a:buClrTx/>
              <a:buFontTx/>
              <a:defRPr sz="3400"/>
            </a:pPr>
            <a:r>
              <a:t>Stimulates growth</a:t>
            </a:r>
          </a:p>
          <a:p>
            <a:pPr lvl="1" marL="862012" indent="-404812">
              <a:spcBef>
                <a:spcPts val="0"/>
              </a:spcBef>
              <a:buClrTx/>
              <a:buFontTx/>
              <a:defRPr sz="3400"/>
            </a:pPr>
            <a:r>
              <a:t>Multiple targets for action</a:t>
            </a:r>
          </a:p>
        </p:txBody>
      </p:sp>
      <p:sp>
        <p:nvSpPr>
          <p:cNvPr id="568" name="Shape 568"/>
          <p:cNvSpPr/>
          <p:nvPr>
            <p:ph type="body" idx="13"/>
          </p:nvPr>
        </p:nvSpPr>
        <p:spPr>
          <a:xfrm>
            <a:off x="6610773" y="2817706"/>
            <a:ext cx="5635414" cy="5852161"/>
          </a:xfrm>
          <a:prstGeom prst="rect">
            <a:avLst/>
          </a:prstGeom>
          <a:extLst>
            <a:ext uri="{C572A759-6A51-4108-AA02-DFA0A04FC94B}">
              <ma14:wrappingTextBoxFlag xmlns:ma14="http://schemas.microsoft.com/office/mac/drawingml/2011/main" val="1"/>
            </a:ext>
          </a:extLst>
        </p:spPr>
        <p:txBody>
          <a:bodyPr/>
          <a:lstStyle/>
          <a:p>
            <a:pPr marL="465364" indent="-465364" defTabSz="1300480">
              <a:spcBef>
                <a:spcPts val="900"/>
              </a:spcBef>
              <a:buClr>
                <a:srgbClr val="00FFCC"/>
              </a:buClr>
              <a:buSzPct val="80000"/>
              <a:buFont typeface="Wingdings"/>
              <a:buChar char="●"/>
              <a:defRPr b="1" sz="3800">
                <a:solidFill>
                  <a:srgbClr val="FFFFFF"/>
                </a:solidFill>
                <a:latin typeface="Arial"/>
                <a:ea typeface="Arial"/>
                <a:cs typeface="Arial"/>
                <a:sym typeface="Arial"/>
              </a:defRPr>
            </a:pPr>
            <a:r>
              <a:t>Myostatin</a:t>
            </a:r>
          </a:p>
          <a:p>
            <a:pPr lvl="1" marL="862012" indent="-404812" defTabSz="1300480">
              <a:spcBef>
                <a:spcPts val="0"/>
              </a:spcBef>
              <a:buSzPct val="100000"/>
              <a:buChar char="–"/>
              <a:defRPr b="1" sz="3400">
                <a:solidFill>
                  <a:srgbClr val="FFFFFF"/>
                </a:solidFill>
                <a:latin typeface="Arial"/>
                <a:ea typeface="Arial"/>
                <a:cs typeface="Arial"/>
                <a:sym typeface="Arial"/>
              </a:defRPr>
            </a:pPr>
            <a:r>
              <a:t>Recently discovered</a:t>
            </a:r>
          </a:p>
          <a:p>
            <a:pPr lvl="1" marL="862012" indent="-404812" defTabSz="1300480">
              <a:spcBef>
                <a:spcPts val="0"/>
              </a:spcBef>
              <a:buSzPct val="100000"/>
              <a:buChar char="–"/>
              <a:defRPr b="1" sz="3400">
                <a:solidFill>
                  <a:srgbClr val="FFFFFF"/>
                </a:solidFill>
                <a:latin typeface="Arial"/>
                <a:ea typeface="Arial"/>
                <a:cs typeface="Arial"/>
                <a:sym typeface="Arial"/>
              </a:defRPr>
            </a:pPr>
            <a:r>
              <a:t>Acts in autocrine or paracrine manner</a:t>
            </a:r>
          </a:p>
          <a:p>
            <a:pPr lvl="1" marL="862012" indent="-404812" defTabSz="1300480">
              <a:spcBef>
                <a:spcPts val="0"/>
              </a:spcBef>
              <a:buSzPct val="100000"/>
              <a:buChar char="–"/>
              <a:defRPr b="1" sz="3400">
                <a:solidFill>
                  <a:srgbClr val="FFFFFF"/>
                </a:solidFill>
                <a:latin typeface="Arial"/>
                <a:ea typeface="Arial"/>
                <a:cs typeface="Arial"/>
                <a:sym typeface="Arial"/>
              </a:defRPr>
            </a:pPr>
            <a:r>
              <a:t>Synthesized in muscle cells</a:t>
            </a:r>
          </a:p>
          <a:p>
            <a:pPr lvl="1" marL="862012" indent="-404812" defTabSz="1300480">
              <a:spcBef>
                <a:spcPts val="0"/>
              </a:spcBef>
              <a:buSzPct val="100000"/>
              <a:buChar char="–"/>
              <a:defRPr b="1" sz="3400">
                <a:solidFill>
                  <a:srgbClr val="FFFFFF"/>
                </a:solidFill>
                <a:latin typeface="Arial"/>
                <a:ea typeface="Arial"/>
                <a:cs typeface="Arial"/>
                <a:sym typeface="Arial"/>
              </a:defRPr>
            </a:pPr>
            <a:r>
              <a:t>Inhibits growth</a:t>
            </a:r>
          </a:p>
          <a:p>
            <a:pPr lvl="1" marL="862012" indent="-404812" defTabSz="1300480">
              <a:spcBef>
                <a:spcPts val="0"/>
              </a:spcBef>
              <a:buSzPct val="100000"/>
              <a:buChar char="–"/>
              <a:defRPr b="1" sz="3400">
                <a:solidFill>
                  <a:srgbClr val="FFFFFF"/>
                </a:solidFill>
                <a:latin typeface="Arial"/>
                <a:ea typeface="Arial"/>
                <a:cs typeface="Arial"/>
                <a:sym typeface="Arial"/>
              </a:defRPr>
            </a:pPr>
            <a:r>
              <a:t>Primarily acts at muscle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68">
                                            <p:bg/>
                                          </p:spTgt>
                                        </p:tgtEl>
                                        <p:attrNameLst>
                                          <p:attrName>style.visibility</p:attrName>
                                        </p:attrNameLst>
                                      </p:cBhvr>
                                      <p:to>
                                        <p:strVal val="visible"/>
                                      </p:to>
                                    </p:set>
                                    <p:anim calcmode="lin" valueType="num">
                                      <p:cBhvr>
                                        <p:cTn id="7" dur="500" fill="hold"/>
                                        <p:tgtEl>
                                          <p:spTgt spid="568">
                                            <p:bg/>
                                          </p:spTgt>
                                        </p:tgtEl>
                                        <p:attrNameLst>
                                          <p:attrName>ppt_x</p:attrName>
                                        </p:attrNameLst>
                                      </p:cBhvr>
                                      <p:tavLst>
                                        <p:tav tm="0">
                                          <p:val>
                                            <p:strVal val="0-#ppt_w/2"/>
                                          </p:val>
                                        </p:tav>
                                        <p:tav tm="100000">
                                          <p:val>
                                            <p:strVal val="#ppt_x"/>
                                          </p:val>
                                        </p:tav>
                                      </p:tavLst>
                                    </p:anim>
                                    <p:anim calcmode="lin" valueType="num">
                                      <p:cBhvr>
                                        <p:cTn id="8" dur="500" fill="hold"/>
                                        <p:tgtEl>
                                          <p:spTgt spid="568">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568">
                                            <p:txEl>
                                              <p:pRg st="0" end="0"/>
                                            </p:txEl>
                                          </p:spTgt>
                                        </p:tgtEl>
                                        <p:attrNameLst>
                                          <p:attrName>style.visibility</p:attrName>
                                        </p:attrNameLst>
                                      </p:cBhvr>
                                      <p:to>
                                        <p:strVal val="visible"/>
                                      </p:to>
                                    </p:set>
                                    <p:anim calcmode="lin" valueType="num">
                                      <p:cBhvr>
                                        <p:cTn id="11" dur="500" fill="hold"/>
                                        <p:tgtEl>
                                          <p:spTgt spid="568">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568">
                                            <p:txEl>
                                              <p:pRg st="0" end="0"/>
                                            </p:txEl>
                                          </p:spTgt>
                                        </p:tgtEl>
                                        <p:attrNameLst>
                                          <p:attrName>ppt_y</p:attrName>
                                        </p:attrNameLst>
                                      </p:cBhvr>
                                      <p:tavLst>
                                        <p:tav tm="0">
                                          <p:val>
                                            <p:strVal val="#ppt_y"/>
                                          </p:val>
                                        </p:tav>
                                        <p:tav tm="100000">
                                          <p:val>
                                            <p:strVal val="#ppt_y"/>
                                          </p:val>
                                        </p:tav>
                                      </p:tavLst>
                                    </p:anim>
                                  </p:childTnLst>
                                </p:cTn>
                              </p:par>
                              <p:par>
                                <p:cTn id="13" presetClass="entr" nodeType="withEffect" presetSubtype="8" presetID="2" grpId="1" fill="hold">
                                  <p:stCondLst>
                                    <p:cond delay="0"/>
                                  </p:stCondLst>
                                  <p:iterate type="el" backwards="0">
                                    <p:tmAbs val="0"/>
                                  </p:iterate>
                                  <p:childTnLst>
                                    <p:set>
                                      <p:cBhvr>
                                        <p:cTn id="14" fill="hold"/>
                                        <p:tgtEl>
                                          <p:spTgt spid="568">
                                            <p:txEl>
                                              <p:pRg st="1" end="1"/>
                                            </p:txEl>
                                          </p:spTgt>
                                        </p:tgtEl>
                                        <p:attrNameLst>
                                          <p:attrName>style.visibility</p:attrName>
                                        </p:attrNameLst>
                                      </p:cBhvr>
                                      <p:to>
                                        <p:strVal val="visible"/>
                                      </p:to>
                                    </p:set>
                                    <p:anim calcmode="lin" valueType="num">
                                      <p:cBhvr>
                                        <p:cTn id="15" dur="500" fill="hold"/>
                                        <p:tgtEl>
                                          <p:spTgt spid="568">
                                            <p:txEl>
                                              <p:pRg st="1" end="1"/>
                                            </p:txEl>
                                          </p:spTgt>
                                        </p:tgtEl>
                                        <p:attrNameLst>
                                          <p:attrName>ppt_x</p:attrName>
                                        </p:attrNameLst>
                                      </p:cBhvr>
                                      <p:tavLst>
                                        <p:tav tm="0">
                                          <p:val>
                                            <p:strVal val="0-#ppt_w/2"/>
                                          </p:val>
                                        </p:tav>
                                        <p:tav tm="100000">
                                          <p:val>
                                            <p:strVal val="#ppt_x"/>
                                          </p:val>
                                        </p:tav>
                                      </p:tavLst>
                                    </p:anim>
                                    <p:anim calcmode="lin" valueType="num">
                                      <p:cBhvr>
                                        <p:cTn id="16" dur="500" fill="hold"/>
                                        <p:tgtEl>
                                          <p:spTgt spid="568">
                                            <p:txEl>
                                              <p:pRg st="1" end="1"/>
                                            </p:txEl>
                                          </p:spTgt>
                                        </p:tgtEl>
                                        <p:attrNameLst>
                                          <p:attrName>ppt_y</p:attrName>
                                        </p:attrNameLst>
                                      </p:cBhvr>
                                      <p:tavLst>
                                        <p:tav tm="0">
                                          <p:val>
                                            <p:strVal val="#ppt_y"/>
                                          </p:val>
                                        </p:tav>
                                        <p:tav tm="100000">
                                          <p:val>
                                            <p:strVal val="#ppt_y"/>
                                          </p:val>
                                        </p:tav>
                                      </p:tavLst>
                                    </p:anim>
                                  </p:childTnLst>
                                </p:cTn>
                              </p:par>
                              <p:par>
                                <p:cTn id="17" presetClass="entr" nodeType="withEffect" presetSubtype="8" presetID="2" grpId="1" fill="hold">
                                  <p:stCondLst>
                                    <p:cond delay="0"/>
                                  </p:stCondLst>
                                  <p:iterate type="el" backwards="0">
                                    <p:tmAbs val="0"/>
                                  </p:iterate>
                                  <p:childTnLst>
                                    <p:set>
                                      <p:cBhvr>
                                        <p:cTn id="18" fill="hold"/>
                                        <p:tgtEl>
                                          <p:spTgt spid="568">
                                            <p:txEl>
                                              <p:pRg st="2" end="2"/>
                                            </p:txEl>
                                          </p:spTgt>
                                        </p:tgtEl>
                                        <p:attrNameLst>
                                          <p:attrName>style.visibility</p:attrName>
                                        </p:attrNameLst>
                                      </p:cBhvr>
                                      <p:to>
                                        <p:strVal val="visible"/>
                                      </p:to>
                                    </p:set>
                                    <p:anim calcmode="lin" valueType="num">
                                      <p:cBhvr>
                                        <p:cTn id="19" dur="500" fill="hold"/>
                                        <p:tgtEl>
                                          <p:spTgt spid="568">
                                            <p:txEl>
                                              <p:pRg st="2" end="2"/>
                                            </p:txEl>
                                          </p:spTgt>
                                        </p:tgtEl>
                                        <p:attrNameLst>
                                          <p:attrName>ppt_x</p:attrName>
                                        </p:attrNameLst>
                                      </p:cBhvr>
                                      <p:tavLst>
                                        <p:tav tm="0">
                                          <p:val>
                                            <p:strVal val="0-#ppt_w/2"/>
                                          </p:val>
                                        </p:tav>
                                        <p:tav tm="100000">
                                          <p:val>
                                            <p:strVal val="#ppt_x"/>
                                          </p:val>
                                        </p:tav>
                                      </p:tavLst>
                                    </p:anim>
                                    <p:anim calcmode="lin" valueType="num">
                                      <p:cBhvr>
                                        <p:cTn id="20" dur="500" fill="hold"/>
                                        <p:tgtEl>
                                          <p:spTgt spid="568">
                                            <p:txEl>
                                              <p:pRg st="2" end="2"/>
                                            </p:txEl>
                                          </p:spTgt>
                                        </p:tgtEl>
                                        <p:attrNameLst>
                                          <p:attrName>ppt_y</p:attrName>
                                        </p:attrNameLst>
                                      </p:cBhvr>
                                      <p:tavLst>
                                        <p:tav tm="0">
                                          <p:val>
                                            <p:strVal val="#ppt_y"/>
                                          </p:val>
                                        </p:tav>
                                        <p:tav tm="100000">
                                          <p:val>
                                            <p:strVal val="#ppt_y"/>
                                          </p:val>
                                        </p:tav>
                                      </p:tavLst>
                                    </p:anim>
                                  </p:childTnLst>
                                </p:cTn>
                              </p:par>
                              <p:par>
                                <p:cTn id="21" presetClass="entr" nodeType="withEffect" presetSubtype="8" presetID="2" grpId="1" fill="hold">
                                  <p:stCondLst>
                                    <p:cond delay="0"/>
                                  </p:stCondLst>
                                  <p:iterate type="el" backwards="0">
                                    <p:tmAbs val="0"/>
                                  </p:iterate>
                                  <p:childTnLst>
                                    <p:set>
                                      <p:cBhvr>
                                        <p:cTn id="22" fill="hold"/>
                                        <p:tgtEl>
                                          <p:spTgt spid="568">
                                            <p:txEl>
                                              <p:pRg st="3" end="3"/>
                                            </p:txEl>
                                          </p:spTgt>
                                        </p:tgtEl>
                                        <p:attrNameLst>
                                          <p:attrName>style.visibility</p:attrName>
                                        </p:attrNameLst>
                                      </p:cBhvr>
                                      <p:to>
                                        <p:strVal val="visible"/>
                                      </p:to>
                                    </p:set>
                                    <p:anim calcmode="lin" valueType="num">
                                      <p:cBhvr>
                                        <p:cTn id="23" dur="500" fill="hold"/>
                                        <p:tgtEl>
                                          <p:spTgt spid="568">
                                            <p:txEl>
                                              <p:pRg st="3" end="3"/>
                                            </p:txEl>
                                          </p:spTgt>
                                        </p:tgtEl>
                                        <p:attrNameLst>
                                          <p:attrName>ppt_x</p:attrName>
                                        </p:attrNameLst>
                                      </p:cBhvr>
                                      <p:tavLst>
                                        <p:tav tm="0">
                                          <p:val>
                                            <p:strVal val="0-#ppt_w/2"/>
                                          </p:val>
                                        </p:tav>
                                        <p:tav tm="100000">
                                          <p:val>
                                            <p:strVal val="#ppt_x"/>
                                          </p:val>
                                        </p:tav>
                                      </p:tavLst>
                                    </p:anim>
                                    <p:anim calcmode="lin" valueType="num">
                                      <p:cBhvr>
                                        <p:cTn id="24" dur="500" fill="hold"/>
                                        <p:tgtEl>
                                          <p:spTgt spid="568">
                                            <p:txEl>
                                              <p:pRg st="3" end="3"/>
                                            </p:txEl>
                                          </p:spTgt>
                                        </p:tgtEl>
                                        <p:attrNameLst>
                                          <p:attrName>ppt_y</p:attrName>
                                        </p:attrNameLst>
                                      </p:cBhvr>
                                      <p:tavLst>
                                        <p:tav tm="0">
                                          <p:val>
                                            <p:strVal val="#ppt_y"/>
                                          </p:val>
                                        </p:tav>
                                        <p:tav tm="100000">
                                          <p:val>
                                            <p:strVal val="#ppt_y"/>
                                          </p:val>
                                        </p:tav>
                                      </p:tavLst>
                                    </p:anim>
                                  </p:childTnLst>
                                </p:cTn>
                              </p:par>
                              <p:par>
                                <p:cTn id="25" presetClass="entr" nodeType="withEffect" presetSubtype="8" presetID="2" grpId="1" fill="hold">
                                  <p:stCondLst>
                                    <p:cond delay="0"/>
                                  </p:stCondLst>
                                  <p:iterate type="el" backwards="0">
                                    <p:tmAbs val="0"/>
                                  </p:iterate>
                                  <p:childTnLst>
                                    <p:set>
                                      <p:cBhvr>
                                        <p:cTn id="26" fill="hold"/>
                                        <p:tgtEl>
                                          <p:spTgt spid="568">
                                            <p:txEl>
                                              <p:pRg st="4" end="4"/>
                                            </p:txEl>
                                          </p:spTgt>
                                        </p:tgtEl>
                                        <p:attrNameLst>
                                          <p:attrName>style.visibility</p:attrName>
                                        </p:attrNameLst>
                                      </p:cBhvr>
                                      <p:to>
                                        <p:strVal val="visible"/>
                                      </p:to>
                                    </p:set>
                                    <p:anim calcmode="lin" valueType="num">
                                      <p:cBhvr>
                                        <p:cTn id="27" dur="500" fill="hold"/>
                                        <p:tgtEl>
                                          <p:spTgt spid="568">
                                            <p:txEl>
                                              <p:pRg st="4" end="4"/>
                                            </p:txEl>
                                          </p:spTgt>
                                        </p:tgtEl>
                                        <p:attrNameLst>
                                          <p:attrName>ppt_x</p:attrName>
                                        </p:attrNameLst>
                                      </p:cBhvr>
                                      <p:tavLst>
                                        <p:tav tm="0">
                                          <p:val>
                                            <p:strVal val="0-#ppt_w/2"/>
                                          </p:val>
                                        </p:tav>
                                        <p:tav tm="100000">
                                          <p:val>
                                            <p:strVal val="#ppt_x"/>
                                          </p:val>
                                        </p:tav>
                                      </p:tavLst>
                                    </p:anim>
                                    <p:anim calcmode="lin" valueType="num">
                                      <p:cBhvr>
                                        <p:cTn id="28" dur="500" fill="hold"/>
                                        <p:tgtEl>
                                          <p:spTgt spid="568">
                                            <p:txEl>
                                              <p:pRg st="4" end="4"/>
                                            </p:txEl>
                                          </p:spTgt>
                                        </p:tgtEl>
                                        <p:attrNameLst>
                                          <p:attrName>ppt_y</p:attrName>
                                        </p:attrNameLst>
                                      </p:cBhvr>
                                      <p:tavLst>
                                        <p:tav tm="0">
                                          <p:val>
                                            <p:strVal val="#ppt_y"/>
                                          </p:val>
                                        </p:tav>
                                        <p:tav tm="100000">
                                          <p:val>
                                            <p:strVal val="#ppt_y"/>
                                          </p:val>
                                        </p:tav>
                                      </p:tavLst>
                                    </p:anim>
                                  </p:childTnLst>
                                </p:cTn>
                              </p:par>
                              <p:par>
                                <p:cTn id="29" presetClass="entr" nodeType="withEffect" presetSubtype="8" presetID="2" grpId="1" fill="hold">
                                  <p:stCondLst>
                                    <p:cond delay="0"/>
                                  </p:stCondLst>
                                  <p:iterate type="el" backwards="0">
                                    <p:tmAbs val="0"/>
                                  </p:iterate>
                                  <p:childTnLst>
                                    <p:set>
                                      <p:cBhvr>
                                        <p:cTn id="30" fill="hold"/>
                                        <p:tgtEl>
                                          <p:spTgt spid="568">
                                            <p:txEl>
                                              <p:pRg st="5" end="5"/>
                                            </p:txEl>
                                          </p:spTgt>
                                        </p:tgtEl>
                                        <p:attrNameLst>
                                          <p:attrName>style.visibility</p:attrName>
                                        </p:attrNameLst>
                                      </p:cBhvr>
                                      <p:to>
                                        <p:strVal val="visible"/>
                                      </p:to>
                                    </p:set>
                                    <p:anim calcmode="lin" valueType="num">
                                      <p:cBhvr>
                                        <p:cTn id="31" dur="500" fill="hold"/>
                                        <p:tgtEl>
                                          <p:spTgt spid="568">
                                            <p:txEl>
                                              <p:pRg st="5" end="5"/>
                                            </p:txEl>
                                          </p:spTgt>
                                        </p:tgtEl>
                                        <p:attrNameLst>
                                          <p:attrName>ppt_x</p:attrName>
                                        </p:attrNameLst>
                                      </p:cBhvr>
                                      <p:tavLst>
                                        <p:tav tm="0">
                                          <p:val>
                                            <p:strVal val="0-#ppt_w/2"/>
                                          </p:val>
                                        </p:tav>
                                        <p:tav tm="100000">
                                          <p:val>
                                            <p:strVal val="#ppt_x"/>
                                          </p:val>
                                        </p:tav>
                                      </p:tavLst>
                                    </p:anim>
                                    <p:anim calcmode="lin" valueType="num">
                                      <p:cBhvr>
                                        <p:cTn id="32" dur="500" fill="hold"/>
                                        <p:tgtEl>
                                          <p:spTgt spid="56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68" grpId="1"/>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Shape 572"/>
          <p:cNvSpPr/>
          <p:nvPr>
            <p:ph type="title"/>
          </p:nvPr>
        </p:nvSpPr>
        <p:spPr>
          <a:xfrm>
            <a:off x="975359" y="866986"/>
            <a:ext cx="11054082" cy="1625601"/>
          </a:xfrm>
          <a:prstGeom prst="rect">
            <a:avLst/>
          </a:prstGeom>
        </p:spPr>
        <p:txBody>
          <a:bodyPr/>
          <a:lstStyle/>
          <a:p>
            <a:pPr/>
            <a:r>
              <a:t>Growth Hormone</a:t>
            </a:r>
          </a:p>
        </p:txBody>
      </p:sp>
      <p:sp>
        <p:nvSpPr>
          <p:cNvPr id="573" name="Shape 573"/>
          <p:cNvSpPr/>
          <p:nvPr>
            <p:ph type="body" idx="1"/>
          </p:nvPr>
        </p:nvSpPr>
        <p:spPr>
          <a:xfrm>
            <a:off x="975359" y="2817706"/>
            <a:ext cx="12029442" cy="5852161"/>
          </a:xfrm>
          <a:prstGeom prst="rect">
            <a:avLst/>
          </a:prstGeom>
        </p:spPr>
        <p:txBody>
          <a:bodyPr/>
          <a:lstStyle/>
          <a:p>
            <a:pPr>
              <a:buChar char="●"/>
            </a:pPr>
            <a:r>
              <a:t>Objectives</a:t>
            </a:r>
          </a:p>
          <a:p>
            <a:pPr lvl="1" marL="845003" indent="-387803">
              <a:spcBef>
                <a:spcPts val="0"/>
              </a:spcBef>
              <a:buClrTx/>
              <a:buFontTx/>
              <a:defRPr sz="3800"/>
            </a:pPr>
            <a:r>
              <a:t>1) </a:t>
            </a:r>
            <a:r>
              <a:rPr b="0"/>
              <a:t>Isolate growth hormone (GH) from the </a:t>
            </a:r>
            <a:br>
              <a:rPr b="0"/>
            </a:br>
            <a:r>
              <a:rPr b="0"/>
              <a:t>yellow perch</a:t>
            </a:r>
          </a:p>
          <a:p>
            <a:pPr lvl="1" marL="845003" indent="-387803">
              <a:spcBef>
                <a:spcPts val="0"/>
              </a:spcBef>
              <a:buClrTx/>
              <a:buFontTx/>
              <a:defRPr sz="3800"/>
            </a:pPr>
            <a:r>
              <a:t>2) </a:t>
            </a:r>
            <a:r>
              <a:rPr b="0"/>
              <a:t>Amplify and clone GH into an expression vector to produce recombinant protein</a:t>
            </a:r>
          </a:p>
          <a:p>
            <a:pPr lvl="1" marL="845003" indent="-387803">
              <a:spcBef>
                <a:spcPts val="0"/>
              </a:spcBef>
              <a:buClrTx/>
              <a:buFontTx/>
              <a:defRPr sz="3800"/>
            </a:pPr>
            <a:r>
              <a:t>3) </a:t>
            </a:r>
            <a:r>
              <a:rPr b="0"/>
              <a:t>Produce an antibody to yellow perch GH</a:t>
            </a:r>
          </a:p>
          <a:p>
            <a:pPr lvl="1" marL="845003" indent="-387803">
              <a:spcBef>
                <a:spcPts val="0"/>
              </a:spcBef>
              <a:buClrTx/>
              <a:buFontTx/>
              <a:defRPr sz="3800"/>
            </a:pPr>
            <a:r>
              <a:t>4) </a:t>
            </a:r>
            <a:r>
              <a:rPr b="0"/>
              <a:t>Assay the effectiveness of our recombinant GH in increasing growth rates</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ph type="title"/>
          </p:nvPr>
        </p:nvSpPr>
        <p:spPr>
          <a:xfrm>
            <a:off x="975359" y="866986"/>
            <a:ext cx="11054082" cy="1625601"/>
          </a:xfrm>
          <a:prstGeom prst="rect">
            <a:avLst/>
          </a:prstGeom>
        </p:spPr>
        <p:txBody>
          <a:bodyPr/>
          <a:lstStyle/>
          <a:p>
            <a:pPr/>
            <a:r>
              <a:t>Protein Analysis</a:t>
            </a:r>
          </a:p>
        </p:txBody>
      </p:sp>
      <p:pic>
        <p:nvPicPr>
          <p:cNvPr id="576" name="image.pdf"/>
          <p:cNvPicPr>
            <a:picLocks noChangeAspect="1"/>
          </p:cNvPicPr>
          <p:nvPr/>
        </p:nvPicPr>
        <p:blipFill>
          <a:blip r:embed="rId2">
            <a:extLst/>
          </a:blip>
          <a:stretch>
            <a:fillRect/>
          </a:stretch>
        </p:blipFill>
        <p:spPr>
          <a:xfrm>
            <a:off x="8552462" y="7527431"/>
            <a:ext cx="3951112" cy="1724943"/>
          </a:xfrm>
          <a:prstGeom prst="rect">
            <a:avLst/>
          </a:prstGeom>
          <a:ln w="12700">
            <a:miter lim="400000"/>
          </a:ln>
        </p:spPr>
      </p:pic>
      <p:sp>
        <p:nvSpPr>
          <p:cNvPr id="577" name="Shape 577"/>
          <p:cNvSpPr/>
          <p:nvPr/>
        </p:nvSpPr>
        <p:spPr>
          <a:xfrm>
            <a:off x="5599288" y="2912533"/>
            <a:ext cx="7405513" cy="298199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just" defTabSz="1300480">
              <a:lnSpc>
                <a:spcPct val="140000"/>
              </a:lnSpc>
              <a:defRPr b="1" sz="1800">
                <a:solidFill>
                  <a:srgbClr val="FFFFFF"/>
                </a:solidFill>
                <a:latin typeface="Arial"/>
                <a:ea typeface="Arial"/>
                <a:cs typeface="Arial"/>
                <a:sym typeface="Arial"/>
              </a:defRPr>
            </a:pPr>
            <a:r>
              <a:t>MHLIQVLIYMGFMVAFGPLGLGDQTAHHQSPATDDGEQCSTCEVRQQIKNMRLHAIKSQILSKLRLKHAPNISRDVVKQLLPKAPPLQKLLDQYDVLGDDNKDGVMEEDDDHATTETIMTMATEPESIVQIDGKPKCCFFSFNSKIQANRIVRAQLWVHLQPADEVTTVFLQISRLIPVTDGGRNIQIRSLKIDVNAGVSSWQSIDVKQVLSVWLRQPDTNWGIEINALDAKGNDLAVTSTEAGEGLQPFMEVKISEGPKRSRRDSGPDCDENSPESRCCRYPLTVDFEDFGWDWIIAPKRYKANYCSGECEYMHLQKYPHTHLVNKANPRGTAGPCCTPTKMSPI</a:t>
            </a:r>
            <a:r>
              <a:rPr u="sng">
                <a:solidFill>
                  <a:srgbClr val="FF3300"/>
                </a:solidFill>
              </a:rPr>
              <a:t>NMLYFNRKEQIIYGKI</a:t>
            </a:r>
            <a:r>
              <a:t>PSMVVDRCGCS</a:t>
            </a:r>
          </a:p>
        </p:txBody>
      </p:sp>
      <p:sp>
        <p:nvSpPr>
          <p:cNvPr id="578" name="Shape 578"/>
          <p:cNvSpPr/>
          <p:nvPr>
            <p:ph type="body" sz="quarter" idx="1"/>
          </p:nvPr>
        </p:nvSpPr>
        <p:spPr>
          <a:xfrm>
            <a:off x="975359" y="2817706"/>
            <a:ext cx="4215273" cy="5852161"/>
          </a:xfrm>
          <a:prstGeom prst="rect">
            <a:avLst/>
          </a:prstGeom>
        </p:spPr>
        <p:txBody>
          <a:bodyPr/>
          <a:lstStyle/>
          <a:p>
            <a:pPr marL="465364" indent="-465364">
              <a:spcBef>
                <a:spcPts val="900"/>
              </a:spcBef>
              <a:buChar char="●"/>
              <a:defRPr sz="3800"/>
            </a:pPr>
            <a:r>
              <a:t>First have to produce Ab</a:t>
            </a:r>
          </a:p>
          <a:p>
            <a:pPr lvl="1" marL="862012" indent="-404812">
              <a:spcBef>
                <a:spcPts val="0"/>
              </a:spcBef>
              <a:buClrTx/>
              <a:buFontTx/>
              <a:defRPr sz="3400"/>
            </a:pPr>
            <a:r>
              <a:t>Oligopeptide</a:t>
            </a:r>
          </a:p>
          <a:p>
            <a:pPr lvl="1" marL="862012" indent="-404812">
              <a:spcBef>
                <a:spcPts val="0"/>
              </a:spcBef>
              <a:buClrTx/>
              <a:buFontTx/>
              <a:defRPr sz="3400"/>
            </a:pPr>
            <a:r>
              <a:t>Recombinant pET System</a:t>
            </a:r>
          </a:p>
        </p:txBody>
      </p:sp>
      <p:pic>
        <p:nvPicPr>
          <p:cNvPr id="579" name="image.pdf"/>
          <p:cNvPicPr>
            <a:picLocks noChangeAspect="1"/>
          </p:cNvPicPr>
          <p:nvPr/>
        </p:nvPicPr>
        <p:blipFill>
          <a:blip r:embed="rId3">
            <a:extLst/>
          </a:blip>
          <a:stretch>
            <a:fillRect/>
          </a:stretch>
        </p:blipFill>
        <p:spPr>
          <a:xfrm>
            <a:off x="1124373" y="6572391"/>
            <a:ext cx="4194952" cy="2795130"/>
          </a:xfrm>
          <a:prstGeom prst="rect">
            <a:avLst/>
          </a:prstGeom>
          <a:ln w="12700">
            <a:miter lim="400000"/>
          </a:ln>
        </p:spPr>
      </p:pic>
      <p:grpSp>
        <p:nvGrpSpPr>
          <p:cNvPr id="590" name="Group 590"/>
          <p:cNvGrpSpPr/>
          <p:nvPr/>
        </p:nvGrpSpPr>
        <p:grpSpPr>
          <a:xfrm>
            <a:off x="2117795" y="6353386"/>
            <a:ext cx="1476588" cy="1456268"/>
            <a:chOff x="0" y="0"/>
            <a:chExt cx="1476586" cy="1456266"/>
          </a:xfrm>
        </p:grpSpPr>
        <p:sp>
          <p:nvSpPr>
            <p:cNvPr id="580" name="Shape 580"/>
            <p:cNvSpPr/>
            <p:nvPr/>
          </p:nvSpPr>
          <p:spPr>
            <a:xfrm rot="2538750">
              <a:off x="16695" y="446106"/>
              <a:ext cx="1170511" cy="317697"/>
            </a:xfrm>
            <a:prstGeom prst="rect">
              <a:avLst/>
            </a:prstGeom>
            <a:solidFill>
              <a:srgbClr val="FF3300"/>
            </a:solidFill>
            <a:ln w="12700" cap="flat">
              <a:solidFill>
                <a:srgbClr val="FFFFFF"/>
              </a:solidFill>
              <a:prstDash val="solid"/>
              <a:round/>
            </a:ln>
            <a:effectLst/>
          </p:spPr>
          <p:txBody>
            <a:bodyPr wrap="square" lIns="65023" tIns="65023" rIns="65023" bIns="65023" numCol="1" anchor="ctr">
              <a:noAutofit/>
            </a:bodyPr>
            <a:lstStyle/>
            <a:p>
              <a:pPr algn="l" defTabSz="1300480">
                <a:defRPr sz="3400">
                  <a:solidFill>
                    <a:srgbClr val="FFFFFF"/>
                  </a:solidFill>
                  <a:latin typeface="Times New Roman"/>
                  <a:ea typeface="Times New Roman"/>
                  <a:cs typeface="Times New Roman"/>
                  <a:sym typeface="Times New Roman"/>
                </a:defRPr>
              </a:pPr>
            </a:p>
          </p:txBody>
        </p:sp>
        <p:sp>
          <p:nvSpPr>
            <p:cNvPr id="581" name="Shape 581"/>
            <p:cNvSpPr/>
            <p:nvPr/>
          </p:nvSpPr>
          <p:spPr>
            <a:xfrm rot="18760263">
              <a:off x="908470" y="1004782"/>
              <a:ext cx="299625" cy="63071"/>
            </a:xfrm>
            <a:prstGeom prst="rect">
              <a:avLst/>
            </a:prstGeom>
            <a:solidFill>
              <a:srgbClr val="FF7C80"/>
            </a:solidFill>
            <a:ln w="25400" cap="flat">
              <a:solidFill>
                <a:srgbClr val="FFFFFF"/>
              </a:solidFill>
              <a:prstDash val="solid"/>
              <a:round/>
            </a:ln>
            <a:effectLst/>
          </p:spPr>
          <p:txBody>
            <a:bodyPr wrap="square" lIns="65023" tIns="65023" rIns="65023" bIns="65023" numCol="1" anchor="ctr">
              <a:noAutofit/>
            </a:bodyPr>
            <a:lstStyle/>
            <a:p>
              <a:pPr algn="l" defTabSz="1300480">
                <a:defRPr sz="3400">
                  <a:solidFill>
                    <a:srgbClr val="FFFFFF"/>
                  </a:solidFill>
                  <a:latin typeface="Times New Roman"/>
                  <a:ea typeface="Times New Roman"/>
                  <a:cs typeface="Times New Roman"/>
                  <a:sym typeface="Times New Roman"/>
                </a:defRPr>
              </a:pPr>
            </a:p>
          </p:txBody>
        </p:sp>
        <p:sp>
          <p:nvSpPr>
            <p:cNvPr id="582" name="Shape 582"/>
            <p:cNvSpPr/>
            <p:nvPr/>
          </p:nvSpPr>
          <p:spPr>
            <a:xfrm rot="18956206">
              <a:off x="1041587" y="1052963"/>
              <a:ext cx="117794" cy="67535"/>
            </a:xfrm>
            <a:prstGeom prst="rect">
              <a:avLst/>
            </a:prstGeom>
            <a:solidFill>
              <a:srgbClr val="FFFFFF"/>
            </a:solidFill>
            <a:ln w="12700" cap="flat">
              <a:solidFill>
                <a:srgbClr val="FFFFFF"/>
              </a:solidFill>
              <a:prstDash val="solid"/>
              <a:round/>
            </a:ln>
            <a:effectLst/>
          </p:spPr>
          <p:txBody>
            <a:bodyPr wrap="square" lIns="65023" tIns="65023" rIns="65023" bIns="65023" numCol="1" anchor="ctr">
              <a:noAutofit/>
            </a:bodyPr>
            <a:lstStyle/>
            <a:p>
              <a:pPr algn="l" defTabSz="1300480">
                <a:defRPr sz="3400">
                  <a:solidFill>
                    <a:srgbClr val="FFFFFF"/>
                  </a:solidFill>
                  <a:latin typeface="Times New Roman"/>
                  <a:ea typeface="Times New Roman"/>
                  <a:cs typeface="Times New Roman"/>
                  <a:sym typeface="Times New Roman"/>
                </a:defRPr>
              </a:pPr>
            </a:p>
          </p:txBody>
        </p:sp>
        <p:sp>
          <p:nvSpPr>
            <p:cNvPr id="583" name="Shape 583"/>
            <p:cNvSpPr/>
            <p:nvPr/>
          </p:nvSpPr>
          <p:spPr>
            <a:xfrm>
              <a:off x="1125990" y="1100522"/>
              <a:ext cx="350597" cy="355745"/>
            </a:xfrm>
            <a:prstGeom prst="line">
              <a:avLst/>
            </a:prstGeom>
            <a:noFill/>
            <a:ln w="508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584" name="Shape 584"/>
            <p:cNvSpPr/>
            <p:nvPr/>
          </p:nvSpPr>
          <p:spPr>
            <a:xfrm rot="2532914">
              <a:off x="64925" y="376669"/>
              <a:ext cx="892260" cy="288211"/>
            </a:xfrm>
            <a:prstGeom prst="rect">
              <a:avLst/>
            </a:prstGeom>
            <a:solidFill>
              <a:srgbClr val="FFFFFF"/>
            </a:solidFill>
            <a:ln w="12700" cap="flat">
              <a:solidFill>
                <a:srgbClr val="FFFFFF"/>
              </a:solidFill>
              <a:prstDash val="solid"/>
              <a:round/>
            </a:ln>
            <a:effectLst/>
          </p:spPr>
          <p:txBody>
            <a:bodyPr wrap="square" lIns="65023" tIns="65023" rIns="65023" bIns="65023" numCol="1" anchor="ctr">
              <a:noAutofit/>
            </a:bodyPr>
            <a:lstStyle/>
            <a:p>
              <a:pPr algn="l" defTabSz="1300480">
                <a:defRPr sz="3400">
                  <a:solidFill>
                    <a:srgbClr val="FFFFFF"/>
                  </a:solidFill>
                  <a:latin typeface="Times New Roman"/>
                  <a:ea typeface="Times New Roman"/>
                  <a:cs typeface="Times New Roman"/>
                  <a:sym typeface="Times New Roman"/>
                </a:defRPr>
              </a:pPr>
            </a:p>
          </p:txBody>
        </p:sp>
        <p:sp>
          <p:nvSpPr>
            <p:cNvPr id="585" name="Shape 585"/>
            <p:cNvSpPr/>
            <p:nvPr/>
          </p:nvSpPr>
          <p:spPr>
            <a:xfrm flipV="1">
              <a:off x="-1" y="0"/>
              <a:ext cx="337613" cy="370963"/>
            </a:xfrm>
            <a:prstGeom prst="line">
              <a:avLst/>
            </a:prstGeom>
            <a:noFill/>
            <a:ln w="508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586" name="Shape 586"/>
            <p:cNvSpPr/>
            <p:nvPr/>
          </p:nvSpPr>
          <p:spPr>
            <a:xfrm flipH="1">
              <a:off x="767973" y="642050"/>
              <a:ext cx="78839" cy="116046"/>
            </a:xfrm>
            <a:prstGeom prst="line">
              <a:avLst/>
            </a:prstGeom>
            <a:noFill/>
            <a:ln w="508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587" name="Shape 587"/>
            <p:cNvSpPr/>
            <p:nvPr/>
          </p:nvSpPr>
          <p:spPr>
            <a:xfrm flipH="1">
              <a:off x="611225" y="491763"/>
              <a:ext cx="77911" cy="116046"/>
            </a:xfrm>
            <a:prstGeom prst="line">
              <a:avLst/>
            </a:prstGeom>
            <a:noFill/>
            <a:ln w="508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588" name="Shape 588"/>
            <p:cNvSpPr/>
            <p:nvPr/>
          </p:nvSpPr>
          <p:spPr>
            <a:xfrm flipH="1">
              <a:off x="447984" y="347183"/>
              <a:ext cx="78839" cy="116045"/>
            </a:xfrm>
            <a:prstGeom prst="line">
              <a:avLst/>
            </a:prstGeom>
            <a:noFill/>
            <a:ln w="508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589" name="Shape 589"/>
            <p:cNvSpPr/>
            <p:nvPr/>
          </p:nvSpPr>
          <p:spPr>
            <a:xfrm flipH="1">
              <a:off x="307931" y="214017"/>
              <a:ext cx="78839" cy="116045"/>
            </a:xfrm>
            <a:prstGeom prst="line">
              <a:avLst/>
            </a:prstGeom>
            <a:noFill/>
            <a:ln w="508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77"/>
                                        </p:tgtEl>
                                        <p:attrNameLst>
                                          <p:attrName>style.visibility</p:attrName>
                                        </p:attrNameLst>
                                      </p:cBhvr>
                                      <p:to>
                                        <p:strVal val="visible"/>
                                      </p:to>
                                    </p:set>
                                    <p:anim calcmode="lin" valueType="num">
                                      <p:cBhvr>
                                        <p:cTn id="7" dur="500" fill="hold"/>
                                        <p:tgtEl>
                                          <p:spTgt spid="577"/>
                                        </p:tgtEl>
                                        <p:attrNameLst>
                                          <p:attrName>ppt_x</p:attrName>
                                        </p:attrNameLst>
                                      </p:cBhvr>
                                      <p:tavLst>
                                        <p:tav tm="0">
                                          <p:val>
                                            <p:strVal val="0-#ppt_w/2"/>
                                          </p:val>
                                        </p:tav>
                                        <p:tav tm="100000">
                                          <p:val>
                                            <p:strVal val="#ppt_x"/>
                                          </p:val>
                                        </p:tav>
                                      </p:tavLst>
                                    </p:anim>
                                    <p:anim calcmode="lin" valueType="num">
                                      <p:cBhvr>
                                        <p:cTn id="8" dur="500" fill="hold"/>
                                        <p:tgtEl>
                                          <p:spTgt spid="5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579"/>
                                        </p:tgtEl>
                                        <p:attrNameLst>
                                          <p:attrName>style.visibility</p:attrName>
                                        </p:attrNameLst>
                                      </p:cBhvr>
                                      <p:to>
                                        <p:strVal val="visible"/>
                                      </p:to>
                                    </p:set>
                                    <p:anim calcmode="lin" valueType="num">
                                      <p:cBhvr>
                                        <p:cTn id="13" dur="500" fill="hold"/>
                                        <p:tgtEl>
                                          <p:spTgt spid="579"/>
                                        </p:tgtEl>
                                        <p:attrNameLst>
                                          <p:attrName>ppt_x</p:attrName>
                                        </p:attrNameLst>
                                      </p:cBhvr>
                                      <p:tavLst>
                                        <p:tav tm="0">
                                          <p:val>
                                            <p:strVal val="0-#ppt_w/2"/>
                                          </p:val>
                                        </p:tav>
                                        <p:tav tm="100000">
                                          <p:val>
                                            <p:strVal val="#ppt_x"/>
                                          </p:val>
                                        </p:tav>
                                      </p:tavLst>
                                    </p:anim>
                                    <p:anim calcmode="lin" valueType="num">
                                      <p:cBhvr>
                                        <p:cTn id="14" dur="500" fill="hold"/>
                                        <p:tgtEl>
                                          <p:spTgt spid="57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590"/>
                                        </p:tgtEl>
                                        <p:attrNameLst>
                                          <p:attrName>style.visibility</p:attrName>
                                        </p:attrNameLst>
                                      </p:cBhvr>
                                      <p:to>
                                        <p:strVal val="visible"/>
                                      </p:to>
                                    </p:set>
                                    <p:anim calcmode="lin" valueType="num">
                                      <p:cBhvr>
                                        <p:cTn id="19" dur="500" fill="hold"/>
                                        <p:tgtEl>
                                          <p:spTgt spid="590"/>
                                        </p:tgtEl>
                                        <p:attrNameLst>
                                          <p:attrName>ppt_x</p:attrName>
                                        </p:attrNameLst>
                                      </p:cBhvr>
                                      <p:tavLst>
                                        <p:tav tm="0">
                                          <p:val>
                                            <p:strVal val="0-#ppt_w/2"/>
                                          </p:val>
                                        </p:tav>
                                        <p:tav tm="100000">
                                          <p:val>
                                            <p:strVal val="#ppt_x"/>
                                          </p:val>
                                        </p:tav>
                                      </p:tavLst>
                                    </p:anim>
                                    <p:anim calcmode="lin" valueType="num">
                                      <p:cBhvr>
                                        <p:cTn id="20" dur="500" fill="hold"/>
                                        <p:tgtEl>
                                          <p:spTgt spid="59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576"/>
                                        </p:tgtEl>
                                        <p:attrNameLst>
                                          <p:attrName>style.visibility</p:attrName>
                                        </p:attrNameLst>
                                      </p:cBhvr>
                                      <p:to>
                                        <p:strVal val="visible"/>
                                      </p:to>
                                    </p:set>
                                    <p:anim calcmode="lin" valueType="num">
                                      <p:cBhvr>
                                        <p:cTn id="25" dur="500" fill="hold"/>
                                        <p:tgtEl>
                                          <p:spTgt spid="576"/>
                                        </p:tgtEl>
                                        <p:attrNameLst>
                                          <p:attrName>ppt_x</p:attrName>
                                        </p:attrNameLst>
                                      </p:cBhvr>
                                      <p:tavLst>
                                        <p:tav tm="0">
                                          <p:val>
                                            <p:strVal val="0-#ppt_w/2"/>
                                          </p:val>
                                        </p:tav>
                                        <p:tav tm="100000">
                                          <p:val>
                                            <p:strVal val="#ppt_x"/>
                                          </p:val>
                                        </p:tav>
                                      </p:tavLst>
                                    </p:anim>
                                    <p:anim calcmode="lin" valueType="num">
                                      <p:cBhvr>
                                        <p:cTn id="26" dur="500" fill="hold"/>
                                        <p:tgtEl>
                                          <p:spTgt spid="5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7" grpId="1"/>
      <p:bldP build="whole" bldLvl="1" animBg="1" rev="0" advAuto="0" spid="579" grpId="2"/>
      <p:bldP build="whole" bldLvl="1" animBg="1" rev="0" advAuto="0" spid="576" grpId="4"/>
      <p:bldP build="whole" bldLvl="1" animBg="1" rev="0" advAuto="0" spid="590" grpId="3"/>
    </p:bldLst>
  </p:timing>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2" name="image.png"/>
          <p:cNvPicPr>
            <a:picLocks noChangeAspect="1"/>
          </p:cNvPicPr>
          <p:nvPr/>
        </p:nvPicPr>
        <p:blipFill>
          <a:blip r:embed="rId2">
            <a:extLst/>
          </a:blip>
          <a:stretch>
            <a:fillRect/>
          </a:stretch>
        </p:blipFill>
        <p:spPr>
          <a:xfrm>
            <a:off x="5732497" y="695395"/>
            <a:ext cx="6791397" cy="9058206"/>
          </a:xfrm>
          <a:prstGeom prst="rect">
            <a:avLst/>
          </a:prstGeom>
          <a:ln w="12700">
            <a:miter lim="400000"/>
          </a:ln>
        </p:spPr>
      </p:pic>
      <p:grpSp>
        <p:nvGrpSpPr>
          <p:cNvPr id="599" name="Group 599"/>
          <p:cNvGrpSpPr/>
          <p:nvPr/>
        </p:nvGrpSpPr>
        <p:grpSpPr>
          <a:xfrm>
            <a:off x="1652693" y="3479235"/>
            <a:ext cx="2537743" cy="4675859"/>
            <a:chOff x="0" y="0"/>
            <a:chExt cx="2537742" cy="4675858"/>
          </a:xfrm>
        </p:grpSpPr>
        <p:grpSp>
          <p:nvGrpSpPr>
            <p:cNvPr id="597" name="Group 597"/>
            <p:cNvGrpSpPr/>
            <p:nvPr/>
          </p:nvGrpSpPr>
          <p:grpSpPr>
            <a:xfrm>
              <a:off x="-1" y="-1"/>
              <a:ext cx="2011606" cy="4675859"/>
              <a:chOff x="0" y="0"/>
              <a:chExt cx="2011604" cy="4675858"/>
            </a:xfrm>
          </p:grpSpPr>
          <p:pic>
            <p:nvPicPr>
              <p:cNvPr id="593" name="west.png"/>
              <p:cNvPicPr>
                <a:picLocks noChangeAspect="1"/>
              </p:cNvPicPr>
              <p:nvPr/>
            </p:nvPicPr>
            <p:blipFill>
              <a:blip r:embed="rId3">
                <a:extLst/>
              </a:blip>
              <a:srcRect l="78862" t="11257" r="15484" b="16273"/>
              <a:stretch>
                <a:fillRect/>
              </a:stretch>
            </p:blipFill>
            <p:spPr>
              <a:xfrm>
                <a:off x="0" y="0"/>
                <a:ext cx="480907" cy="4675858"/>
              </a:xfrm>
              <a:prstGeom prst="rect">
                <a:avLst/>
              </a:prstGeom>
              <a:ln w="12700" cap="flat">
                <a:noFill/>
                <a:miter lim="400000"/>
              </a:ln>
              <a:effectLst/>
            </p:spPr>
          </p:pic>
          <p:sp>
            <p:nvSpPr>
              <p:cNvPr id="594" name="Shape 594"/>
              <p:cNvSpPr/>
              <p:nvPr/>
            </p:nvSpPr>
            <p:spPr>
              <a:xfrm>
                <a:off x="541866" y="2978008"/>
                <a:ext cx="361246" cy="182881"/>
              </a:xfrm>
              <a:prstGeom prst="leftArrow">
                <a:avLst>
                  <a:gd name="adj1" fmla="val 50000"/>
                  <a:gd name="adj2" fmla="val 49383"/>
                </a:avLst>
              </a:prstGeom>
              <a:solidFill>
                <a:srgbClr val="FFFFFF"/>
              </a:solidFill>
              <a:ln w="12700" cap="flat">
                <a:solidFill>
                  <a:srgbClr val="FFFFFF"/>
                </a:solidFill>
                <a:prstDash val="solid"/>
                <a:round/>
              </a:ln>
              <a:effectLst/>
            </p:spPr>
            <p:txBody>
              <a:bodyPr wrap="square" lIns="65023" tIns="65023" rIns="65023" bIns="65023" numCol="1" anchor="ctr">
                <a:noAutofit/>
              </a:bodyPr>
              <a:lstStyle/>
              <a:p>
                <a:pPr algn="l" defTabSz="1300480">
                  <a:defRPr sz="3400">
                    <a:solidFill>
                      <a:srgbClr val="FFFFFF"/>
                    </a:solidFill>
                    <a:latin typeface="Times New Roman"/>
                    <a:ea typeface="Times New Roman"/>
                    <a:cs typeface="Times New Roman"/>
                    <a:sym typeface="Times New Roman"/>
                  </a:defRPr>
                </a:pPr>
              </a:p>
            </p:txBody>
          </p:sp>
          <p:sp>
            <p:nvSpPr>
              <p:cNvPr id="595" name="Shape 595"/>
              <p:cNvSpPr/>
              <p:nvPr/>
            </p:nvSpPr>
            <p:spPr>
              <a:xfrm>
                <a:off x="541866" y="1896533"/>
                <a:ext cx="361246" cy="185139"/>
              </a:xfrm>
              <a:prstGeom prst="leftArrow">
                <a:avLst>
                  <a:gd name="adj1" fmla="val 50000"/>
                  <a:gd name="adj2" fmla="val 48780"/>
                </a:avLst>
              </a:prstGeom>
              <a:blipFill rotWithShape="1">
                <a:blip r:embed="rId4"/>
                <a:srcRect l="0" t="0" r="0" b="0"/>
                <a:tile tx="0" ty="0" sx="100000" sy="100000" flip="none" algn="tl"/>
              </a:blipFill>
              <a:ln w="12700" cap="flat">
                <a:solidFill>
                  <a:srgbClr val="FFFFFF"/>
                </a:solidFill>
                <a:prstDash val="solid"/>
                <a:round/>
              </a:ln>
              <a:effectLst/>
            </p:spPr>
            <p:txBody>
              <a:bodyPr wrap="square" lIns="65023" tIns="65023" rIns="65023" bIns="65023" numCol="1" anchor="ctr">
                <a:noAutofit/>
              </a:bodyPr>
              <a:lstStyle/>
              <a:p>
                <a:pPr algn="l" defTabSz="1300480">
                  <a:defRPr sz="3400">
                    <a:solidFill>
                      <a:srgbClr val="FFFFFF"/>
                    </a:solidFill>
                    <a:latin typeface="Times New Roman"/>
                    <a:ea typeface="Times New Roman"/>
                    <a:cs typeface="Times New Roman"/>
                    <a:sym typeface="Times New Roman"/>
                  </a:defRPr>
                </a:pPr>
              </a:p>
            </p:txBody>
          </p:sp>
          <p:sp>
            <p:nvSpPr>
              <p:cNvPr id="596" name="Shape 596"/>
              <p:cNvSpPr/>
              <p:nvPr/>
            </p:nvSpPr>
            <p:spPr>
              <a:xfrm>
                <a:off x="903111" y="2878666"/>
                <a:ext cx="1108494" cy="475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2400">
                    <a:solidFill>
                      <a:srgbClr val="FFFFFF"/>
                    </a:solidFill>
                    <a:latin typeface="Arial"/>
                    <a:ea typeface="Arial"/>
                    <a:cs typeface="Arial"/>
                    <a:sym typeface="Arial"/>
                  </a:defRPr>
                </a:lvl1pPr>
              </a:lstStyle>
              <a:p>
                <a:pPr/>
                <a:r>
                  <a:t>21 kDa</a:t>
                </a:r>
              </a:p>
            </p:txBody>
          </p:sp>
        </p:grpSp>
        <p:sp>
          <p:nvSpPr>
            <p:cNvPr id="598" name="Shape 598"/>
            <p:cNvSpPr/>
            <p:nvPr/>
          </p:nvSpPr>
          <p:spPr>
            <a:xfrm>
              <a:off x="903111" y="1733973"/>
              <a:ext cx="1634632" cy="4756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defRPr sz="2400">
                  <a:solidFill>
                    <a:srgbClr val="FFFFFF"/>
                  </a:solidFill>
                  <a:latin typeface="Arial"/>
                  <a:ea typeface="Arial"/>
                  <a:cs typeface="Arial"/>
                  <a:sym typeface="Arial"/>
                </a:defRPr>
              </a:lvl1pPr>
            </a:lstStyle>
            <a:p>
              <a:pPr/>
              <a:r>
                <a:t>42 kDa</a:t>
              </a:r>
            </a:p>
          </p:txBody>
        </p:sp>
      </p:grpSp>
      <p:sp>
        <p:nvSpPr>
          <p:cNvPr id="600" name="Shape 600"/>
          <p:cNvSpPr/>
          <p:nvPr/>
        </p:nvSpPr>
        <p:spPr>
          <a:xfrm>
            <a:off x="1338862" y="1621084"/>
            <a:ext cx="1537057" cy="726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3800">
                <a:solidFill>
                  <a:srgbClr val="FFFFFF"/>
                </a:solidFill>
                <a:latin typeface="Times"/>
                <a:ea typeface="Times"/>
                <a:cs typeface="Times"/>
                <a:sym typeface="Times"/>
              </a:defRPr>
            </a:lvl1pPr>
          </a:lstStyle>
          <a:p>
            <a:pPr/>
            <a:r>
              <a:t>pMAL</a:t>
            </a:r>
          </a:p>
        </p:txBody>
      </p:sp>
      <p:sp>
        <p:nvSpPr>
          <p:cNvPr id="601" name="Shape 601"/>
          <p:cNvSpPr/>
          <p:nvPr/>
        </p:nvSpPr>
        <p:spPr>
          <a:xfrm>
            <a:off x="9597813" y="1429173"/>
            <a:ext cx="1430075" cy="726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3800">
                <a:solidFill>
                  <a:srgbClr val="0066CC"/>
                </a:solidFill>
                <a:latin typeface="Times"/>
                <a:ea typeface="Times"/>
                <a:cs typeface="Times"/>
                <a:sym typeface="Times"/>
              </a:defRPr>
            </a:lvl1pPr>
          </a:lstStyle>
          <a:p>
            <a:pPr/>
            <a:r>
              <a:t>pBAD</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92"/>
                                        </p:tgtEl>
                                        <p:attrNameLst>
                                          <p:attrName>style.visibility</p:attrName>
                                        </p:attrNameLst>
                                      </p:cBhvr>
                                      <p:to>
                                        <p:strVal val="visible"/>
                                      </p:to>
                                    </p:set>
                                    <p:anim calcmode="lin" valueType="num">
                                      <p:cBhvr>
                                        <p:cTn id="7" dur="500" fill="hold"/>
                                        <p:tgtEl>
                                          <p:spTgt spid="592"/>
                                        </p:tgtEl>
                                        <p:attrNameLst>
                                          <p:attrName>ppt_x</p:attrName>
                                        </p:attrNameLst>
                                      </p:cBhvr>
                                      <p:tavLst>
                                        <p:tav tm="0">
                                          <p:val>
                                            <p:strVal val="0-#ppt_w/2"/>
                                          </p:val>
                                        </p:tav>
                                        <p:tav tm="100000">
                                          <p:val>
                                            <p:strVal val="#ppt_x"/>
                                          </p:val>
                                        </p:tav>
                                      </p:tavLst>
                                    </p:anim>
                                    <p:anim calcmode="lin" valueType="num">
                                      <p:cBhvr>
                                        <p:cTn id="8" dur="5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2"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3" name="pasted-image.jpg"/>
          <p:cNvPicPr>
            <a:picLocks noChangeAspect="1"/>
          </p:cNvPicPr>
          <p:nvPr/>
        </p:nvPicPr>
        <p:blipFill>
          <a:blip r:embed="rId2">
            <a:extLst/>
          </a:blip>
          <a:stretch>
            <a:fillRect/>
          </a:stretch>
        </p:blipFill>
        <p:spPr>
          <a:xfrm>
            <a:off x="-323850" y="1758627"/>
            <a:ext cx="13004800" cy="6236346"/>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3" name="Shape 603"/>
          <p:cNvSpPr/>
          <p:nvPr>
            <p:ph type="title"/>
          </p:nvPr>
        </p:nvSpPr>
        <p:spPr>
          <a:xfrm>
            <a:off x="975359" y="866986"/>
            <a:ext cx="11054082" cy="1625601"/>
          </a:xfrm>
          <a:prstGeom prst="rect">
            <a:avLst/>
          </a:prstGeom>
        </p:spPr>
        <p:txBody>
          <a:bodyPr/>
          <a:lstStyle/>
          <a:p>
            <a:pPr/>
            <a:r>
              <a:t>Myostatin</a:t>
            </a:r>
          </a:p>
        </p:txBody>
      </p:sp>
      <p:sp>
        <p:nvSpPr>
          <p:cNvPr id="604" name="Shape 604"/>
          <p:cNvSpPr/>
          <p:nvPr>
            <p:ph type="body" idx="1"/>
          </p:nvPr>
        </p:nvSpPr>
        <p:spPr>
          <a:prstGeom prst="rect">
            <a:avLst/>
          </a:prstGeom>
        </p:spPr>
        <p:txBody>
          <a:bodyPr/>
          <a:lstStyle/>
          <a:p>
            <a:pPr>
              <a:buChar char="●"/>
            </a:pPr>
            <a:r>
              <a:t>TGF-beta superfamily member</a:t>
            </a:r>
          </a:p>
          <a:p>
            <a:pPr>
              <a:buChar char="●"/>
            </a:pPr>
            <a:r>
              <a:t>Signal sequence, proteolytic processing site, carboxy conserved region </a:t>
            </a:r>
          </a:p>
          <a:p>
            <a:pPr>
              <a:buChar char="●"/>
            </a:pPr>
            <a:r>
              <a:t>Pre-processed and processed forms</a:t>
            </a:r>
          </a:p>
          <a:p>
            <a:pPr>
              <a:buChar char="●"/>
            </a:pPr>
            <a:r>
              <a:t>Synthesized in muscle cells</a:t>
            </a:r>
          </a:p>
          <a:p>
            <a:pPr>
              <a:buChar char="●"/>
            </a:pPr>
            <a:r>
              <a:t>~376 AA; 13kDa monomer; dimer</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6" name="Shape 606"/>
          <p:cNvSpPr/>
          <p:nvPr>
            <p:ph type="body" idx="1"/>
          </p:nvPr>
        </p:nvSpPr>
        <p:spPr>
          <a:xfrm>
            <a:off x="975359" y="2817706"/>
            <a:ext cx="12029442" cy="5852161"/>
          </a:xfrm>
          <a:prstGeom prst="rect">
            <a:avLst/>
          </a:prstGeom>
        </p:spPr>
        <p:txBody>
          <a:bodyPr/>
          <a:lstStyle/>
          <a:p>
            <a:pPr>
              <a:buChar char="●"/>
            </a:pPr>
            <a:r>
              <a:t>Mice, Cattle, Chicken</a:t>
            </a:r>
          </a:p>
          <a:p>
            <a:pPr lvl="1" marL="845003" indent="-387803">
              <a:spcBef>
                <a:spcPts val="0"/>
              </a:spcBef>
              <a:buClrTx/>
              <a:buFontTx/>
              <a:defRPr sz="3800"/>
            </a:pPr>
            <a:r>
              <a:t>Biphasic mRNA pattern that follow primary and secondary muscle fiber formation</a:t>
            </a:r>
          </a:p>
          <a:p>
            <a:pPr>
              <a:buChar char="●"/>
            </a:pPr>
            <a:r>
              <a:t>Regulatory role in development</a:t>
            </a:r>
          </a:p>
          <a:p>
            <a:pPr lvl="1" marL="845003" indent="-387803">
              <a:spcBef>
                <a:spcPts val="0"/>
              </a:spcBef>
              <a:buClrTx/>
              <a:buFontTx/>
              <a:defRPr sz="3800"/>
            </a:pPr>
            <a:r>
              <a:t>Evident by knocking out the gene</a:t>
            </a:r>
          </a:p>
          <a:p>
            <a:pPr>
              <a:buChar char="●"/>
            </a:pPr>
            <a:r>
              <a:t>Adult expression of MSTN associated with muscle atrophy and regeneration</a:t>
            </a:r>
          </a:p>
        </p:txBody>
      </p:sp>
      <p:sp>
        <p:nvSpPr>
          <p:cNvPr id="607" name="Shape 607"/>
          <p:cNvSpPr/>
          <p:nvPr>
            <p:ph type="title"/>
          </p:nvPr>
        </p:nvSpPr>
        <p:spPr>
          <a:xfrm>
            <a:off x="975359" y="866986"/>
            <a:ext cx="11054082" cy="1625601"/>
          </a:xfrm>
          <a:prstGeom prst="rect">
            <a:avLst/>
          </a:prstGeom>
        </p:spPr>
        <p:txBody>
          <a:bodyPr/>
          <a:lstStyle/>
          <a:p>
            <a:pPr/>
            <a:r>
              <a:t>Myostatin- </a:t>
            </a:r>
            <a:r>
              <a:rPr b="1" sz="3400">
                <a:solidFill>
                  <a:srgbClr val="FFFFFF"/>
                </a:solidFill>
                <a:latin typeface="Arial"/>
                <a:ea typeface="Arial"/>
                <a:cs typeface="Arial"/>
                <a:sym typeface="Arial"/>
              </a:rPr>
              <a:t>Higher Vertebrate Expression</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9" name="micecow.png"/>
          <p:cNvPicPr>
            <a:picLocks noChangeAspect="1"/>
          </p:cNvPicPr>
          <p:nvPr/>
        </p:nvPicPr>
        <p:blipFill>
          <a:blip r:embed="rId3">
            <a:extLst/>
          </a:blip>
          <a:stretch>
            <a:fillRect/>
          </a:stretch>
        </p:blipFill>
        <p:spPr>
          <a:xfrm>
            <a:off x="1408853" y="1198879"/>
            <a:ext cx="10295468" cy="7362615"/>
          </a:xfrm>
          <a:prstGeom prst="rect">
            <a:avLst/>
          </a:prstGeom>
          <a:ln w="12700">
            <a:miter lim="400000"/>
          </a:ln>
        </p:spPr>
      </p:pic>
      <p:sp>
        <p:nvSpPr>
          <p:cNvPr id="610" name="Shape 610"/>
          <p:cNvSpPr/>
          <p:nvPr/>
        </p:nvSpPr>
        <p:spPr>
          <a:xfrm>
            <a:off x="6827520" y="4985173"/>
            <a:ext cx="4876801" cy="3467948"/>
          </a:xfrm>
          <a:prstGeom prst="rect">
            <a:avLst/>
          </a:prstGeom>
          <a:solidFill>
            <a:srgbClr val="0066CC"/>
          </a:solidFill>
          <a:ln w="12700" cap="sq">
            <a:solidFill>
              <a:srgbClr val="FFFFFF"/>
            </a:solidFill>
          </a:ln>
        </p:spPr>
        <p:txBody>
          <a:bodyPr lIns="65023" tIns="65023" rIns="65023" bIns="65023" anchor="ctr"/>
          <a:lstStyle/>
          <a:p>
            <a:pPr defTabSz="1300480">
              <a:defRPr sz="3400" u="sng">
                <a:solidFill>
                  <a:srgbClr val="0066CC"/>
                </a:solidFill>
                <a:latin typeface="Times New Roman"/>
                <a:ea typeface="Times New Roman"/>
                <a:cs typeface="Times New Roman"/>
                <a:sym typeface="Times New Roman"/>
              </a:defRPr>
            </a:pPr>
          </a:p>
        </p:txBody>
      </p:sp>
      <p:sp>
        <p:nvSpPr>
          <p:cNvPr id="611" name="Shape 611"/>
          <p:cNvSpPr/>
          <p:nvPr/>
        </p:nvSpPr>
        <p:spPr>
          <a:xfrm>
            <a:off x="7152640" y="5418666"/>
            <a:ext cx="5635414" cy="229866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b="1" sz="3800">
                <a:solidFill>
                  <a:srgbClr val="FFFFFF"/>
                </a:solidFill>
                <a:latin typeface="Arial"/>
                <a:ea typeface="Arial"/>
                <a:cs typeface="Arial"/>
                <a:sym typeface="Arial"/>
              </a:defRPr>
            </a:pPr>
            <a:r>
              <a:t>Disrupted gene in mice resulting </a:t>
            </a:r>
          </a:p>
          <a:p>
            <a:pPr algn="l" defTabSz="1300480">
              <a:defRPr b="1" sz="3800">
                <a:solidFill>
                  <a:srgbClr val="FFFFFF"/>
                </a:solidFill>
                <a:latin typeface="Arial"/>
                <a:ea typeface="Arial"/>
                <a:cs typeface="Arial"/>
                <a:sym typeface="Arial"/>
              </a:defRPr>
            </a:pPr>
            <a:r>
              <a:t>in an increase in skeletal muscle</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5" name="Shape 615"/>
          <p:cNvSpPr/>
          <p:nvPr>
            <p:ph type="title"/>
          </p:nvPr>
        </p:nvSpPr>
        <p:spPr>
          <a:xfrm>
            <a:off x="975359" y="866986"/>
            <a:ext cx="11054082" cy="1625601"/>
          </a:xfrm>
          <a:prstGeom prst="rect">
            <a:avLst/>
          </a:prstGeom>
        </p:spPr>
        <p:txBody>
          <a:bodyPr/>
          <a:lstStyle/>
          <a:p>
            <a:pPr/>
          </a:p>
        </p:txBody>
      </p:sp>
      <p:pic>
        <p:nvPicPr>
          <p:cNvPr id="616" name="belgian.jpg"/>
          <p:cNvPicPr>
            <a:picLocks noChangeAspect="1"/>
          </p:cNvPicPr>
          <p:nvPr/>
        </p:nvPicPr>
        <p:blipFill>
          <a:blip r:embed="rId2">
            <a:extLst/>
          </a:blip>
          <a:stretch>
            <a:fillRect/>
          </a:stretch>
        </p:blipFill>
        <p:spPr>
          <a:xfrm>
            <a:off x="-1" y="-1"/>
            <a:ext cx="13004802" cy="9753602"/>
          </a:xfrm>
          <a:prstGeom prst="rect">
            <a:avLst/>
          </a:prstGeom>
          <a:ln w="12700">
            <a:miter lim="400000"/>
          </a:ln>
        </p:spPr>
      </p:pic>
      <p:sp>
        <p:nvSpPr>
          <p:cNvPr id="617" name="Shape 617"/>
          <p:cNvSpPr/>
          <p:nvPr/>
        </p:nvSpPr>
        <p:spPr>
          <a:xfrm>
            <a:off x="433493" y="8669866"/>
            <a:ext cx="11761736" cy="52481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2800">
                <a:solidFill>
                  <a:srgbClr val="FF3300"/>
                </a:solidFill>
                <a:latin typeface="Arial"/>
                <a:ea typeface="Arial"/>
                <a:cs typeface="Arial"/>
                <a:sym typeface="Arial"/>
              </a:defRPr>
            </a:lvl1pPr>
          </a:lstStyle>
          <a:p>
            <a:pPr/>
            <a:r>
              <a:t>Double muscling phenotype observed in intensely selected for cattle</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9" name="fishcow.png"/>
          <p:cNvPicPr>
            <a:picLocks noChangeAspect="1"/>
          </p:cNvPicPr>
          <p:nvPr/>
        </p:nvPicPr>
        <p:blipFill>
          <a:blip r:embed="rId2">
            <a:extLst/>
          </a:blip>
          <a:srcRect l="14442" t="16667" r="29444" b="6716"/>
          <a:stretch>
            <a:fillRect/>
          </a:stretch>
        </p:blipFill>
        <p:spPr>
          <a:xfrm>
            <a:off x="6466275" y="3158631"/>
            <a:ext cx="6538526" cy="2472267"/>
          </a:xfrm>
          <a:prstGeom prst="rect">
            <a:avLst/>
          </a:prstGeom>
          <a:ln w="12700">
            <a:miter lim="400000"/>
          </a:ln>
        </p:spPr>
      </p:pic>
      <p:sp>
        <p:nvSpPr>
          <p:cNvPr id="620" name="Shape 620"/>
          <p:cNvSpPr/>
          <p:nvPr>
            <p:ph type="title"/>
          </p:nvPr>
        </p:nvSpPr>
        <p:spPr>
          <a:xfrm>
            <a:off x="975359" y="866986"/>
            <a:ext cx="11054082" cy="1625601"/>
          </a:xfrm>
          <a:prstGeom prst="rect">
            <a:avLst/>
          </a:prstGeom>
        </p:spPr>
        <p:txBody>
          <a:bodyPr/>
          <a:lstStyle/>
          <a:p>
            <a:pPr/>
            <a:r>
              <a:t>Aquaculture</a:t>
            </a:r>
          </a:p>
        </p:txBody>
      </p:sp>
      <p:sp>
        <p:nvSpPr>
          <p:cNvPr id="621" name="Shape 621"/>
          <p:cNvSpPr/>
          <p:nvPr>
            <p:ph type="body" sz="half" idx="1"/>
          </p:nvPr>
        </p:nvSpPr>
        <p:spPr>
          <a:xfrm>
            <a:off x="469617" y="3276035"/>
            <a:ext cx="5852161" cy="5633157"/>
          </a:xfrm>
          <a:prstGeom prst="rect">
            <a:avLst/>
          </a:prstGeom>
        </p:spPr>
        <p:txBody>
          <a:bodyPr/>
          <a:lstStyle/>
          <a:p>
            <a:pPr marL="465364" indent="-465364">
              <a:spcBef>
                <a:spcPts val="900"/>
              </a:spcBef>
              <a:buChar char="●"/>
              <a:defRPr sz="3800"/>
            </a:pPr>
            <a:r>
              <a:t>Understanding muscle development could</a:t>
            </a:r>
          </a:p>
          <a:p>
            <a:pPr lvl="1" marL="862012" indent="-404812">
              <a:spcBef>
                <a:spcPts val="0"/>
              </a:spcBef>
              <a:buClrTx/>
              <a:buFontTx/>
              <a:defRPr sz="3400"/>
            </a:pPr>
            <a:r>
              <a:t>Decrease time to market</a:t>
            </a:r>
          </a:p>
          <a:p>
            <a:pPr lvl="1" marL="862012" indent="-404812">
              <a:spcBef>
                <a:spcPts val="0"/>
              </a:spcBef>
              <a:buClrTx/>
              <a:buFontTx/>
              <a:defRPr sz="3400"/>
            </a:pPr>
            <a:r>
              <a:t>Enhance taste via texture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19" grpId="1" fill="hold">
                                  <p:stCondLst>
                                    <p:cond delay="0"/>
                                  </p:stCondLst>
                                  <p:iterate type="el" backwards="0">
                                    <p:tmAbs val="0"/>
                                  </p:iterate>
                                  <p:childTnLst>
                                    <p:set>
                                      <p:cBhvr>
                                        <p:cTn id="6" fill="hold"/>
                                        <p:tgtEl>
                                          <p:spTgt spid="619"/>
                                        </p:tgtEl>
                                        <p:attrNameLst>
                                          <p:attrName>style.visibility</p:attrName>
                                        </p:attrNameLst>
                                      </p:cBhvr>
                                      <p:to>
                                        <p:strVal val="visible"/>
                                      </p:to>
                                    </p:set>
                                    <p:anim calcmode="lin" valueType="num">
                                      <p:cBhvr>
                                        <p:cTn id="7" dur="500" fill="hold"/>
                                        <p:tgtEl>
                                          <p:spTgt spid="619"/>
                                        </p:tgtEl>
                                        <p:attrNameLst>
                                          <p:attrName>ppt_w</p:attrName>
                                        </p:attrNameLst>
                                      </p:cBhvr>
                                      <p:tavLst>
                                        <p:tav tm="0">
                                          <p:val>
                                            <p:strVal val="#ppt_w"/>
                                          </p:val>
                                        </p:tav>
                                        <p:tav tm="100000">
                                          <p:val>
                                            <p:strVal val="#ppt_w"/>
                                          </p:val>
                                        </p:tav>
                                      </p:tavLst>
                                    </p:anim>
                                    <p:anim calcmode="lin" valueType="num">
                                      <p:cBhvr>
                                        <p:cTn id="8" dur="500" fill="hold"/>
                                        <p:tgtEl>
                                          <p:spTgt spid="619"/>
                                        </p:tgtEl>
                                        <p:attrNameLst>
                                          <p:attrName>ppt_h</p:attrName>
                                        </p:attrNameLst>
                                      </p:cBhvr>
                                      <p:tavLst>
                                        <p:tav tm="0" fmla="#ppt_h*sin(2.5*pi*$)">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9" grpId="1"/>
    </p:bldLst>
  </p:timing>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title"/>
          </p:nvPr>
        </p:nvSpPr>
        <p:spPr>
          <a:xfrm>
            <a:off x="975359" y="866986"/>
            <a:ext cx="11054082" cy="1625601"/>
          </a:xfrm>
          <a:prstGeom prst="rect">
            <a:avLst/>
          </a:prstGeom>
        </p:spPr>
        <p:txBody>
          <a:bodyPr/>
          <a:lstStyle/>
          <a:p>
            <a:pPr/>
            <a:r>
              <a:t>Methodology</a:t>
            </a:r>
          </a:p>
        </p:txBody>
      </p:sp>
      <p:sp>
        <p:nvSpPr>
          <p:cNvPr id="624" name="Shape 624"/>
          <p:cNvSpPr/>
          <p:nvPr>
            <p:ph type="body" idx="1"/>
          </p:nvPr>
        </p:nvSpPr>
        <p:spPr>
          <a:prstGeom prst="rect">
            <a:avLst/>
          </a:prstGeom>
        </p:spPr>
        <p:txBody>
          <a:bodyPr/>
          <a:lstStyle/>
          <a:p>
            <a:pPr>
              <a:buChar char="●"/>
            </a:pPr>
            <a:r>
              <a:t>Degenerative primers to isolate cDNA fragment in 7 species</a:t>
            </a:r>
          </a:p>
          <a:p>
            <a:pPr lvl="1" marL="845003" indent="-387803">
              <a:spcBef>
                <a:spcPts val="0"/>
              </a:spcBef>
              <a:buClrTx/>
              <a:buFontTx/>
              <a:defRPr sz="3800"/>
            </a:pPr>
            <a:r>
              <a:t> (714 out of 1128 bp)</a:t>
            </a:r>
          </a:p>
          <a:p>
            <a:pPr>
              <a:buChar char="●"/>
            </a:pPr>
            <a:r>
              <a:t>In brook trout, used fragment to probe cDNA library</a:t>
            </a:r>
          </a:p>
          <a:p>
            <a:pPr>
              <a:buChar char="●"/>
            </a:pPr>
            <a:r>
              <a:t>Northern analysis to characterize tissue expression</a:t>
            </a: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 name="Shape 626"/>
          <p:cNvSpPr/>
          <p:nvPr>
            <p:ph type="title"/>
          </p:nvPr>
        </p:nvSpPr>
        <p:spPr>
          <a:xfrm>
            <a:off x="1950719" y="-1"/>
            <a:ext cx="11054082" cy="1625601"/>
          </a:xfrm>
          <a:prstGeom prst="rect">
            <a:avLst/>
          </a:prstGeom>
        </p:spPr>
        <p:txBody>
          <a:bodyPr/>
          <a:lstStyle>
            <a:lvl1pPr algn="ctr"/>
          </a:lstStyle>
          <a:p>
            <a:pPr/>
            <a:r>
              <a:t>B/M  MSTN Isoform</a:t>
            </a:r>
          </a:p>
        </p:txBody>
      </p:sp>
      <p:sp>
        <p:nvSpPr>
          <p:cNvPr id="627" name="Shape 627"/>
          <p:cNvSpPr/>
          <p:nvPr/>
        </p:nvSpPr>
        <p:spPr>
          <a:xfrm rot="16200000">
            <a:off x="2930271" y="2375494"/>
            <a:ext cx="2734182" cy="61122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Arial"/>
                <a:ea typeface="Arial"/>
                <a:cs typeface="Arial"/>
                <a:sym typeface="Arial"/>
              </a:defRPr>
            </a:lvl1pPr>
          </a:lstStyle>
          <a:p>
            <a:pPr/>
            <a:r>
              <a:t>White Muscle</a:t>
            </a:r>
          </a:p>
        </p:txBody>
      </p:sp>
      <p:pic>
        <p:nvPicPr>
          <p:cNvPr id="628" name="image.png"/>
          <p:cNvPicPr>
            <a:picLocks noChangeAspect="1"/>
          </p:cNvPicPr>
          <p:nvPr/>
        </p:nvPicPr>
        <p:blipFill>
          <a:blip r:embed="rId2">
            <a:extLst/>
          </a:blip>
          <a:srcRect l="30215" t="21997" r="15438" b="34004"/>
          <a:stretch>
            <a:fillRect/>
          </a:stretch>
        </p:blipFill>
        <p:spPr>
          <a:xfrm>
            <a:off x="216746" y="4203982"/>
            <a:ext cx="6721406" cy="997938"/>
          </a:xfrm>
          <a:prstGeom prst="rect">
            <a:avLst/>
          </a:prstGeom>
          <a:ln w="12700">
            <a:miter lim="400000"/>
          </a:ln>
        </p:spPr>
      </p:pic>
      <p:sp>
        <p:nvSpPr>
          <p:cNvPr id="629" name="Shape 629"/>
          <p:cNvSpPr/>
          <p:nvPr/>
        </p:nvSpPr>
        <p:spPr>
          <a:xfrm rot="16200000">
            <a:off x="-32252" y="3158624"/>
            <a:ext cx="1294356" cy="61122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Arial"/>
                <a:ea typeface="Arial"/>
                <a:cs typeface="Arial"/>
                <a:sym typeface="Arial"/>
              </a:defRPr>
            </a:lvl1pPr>
          </a:lstStyle>
          <a:p>
            <a:pPr/>
            <a:r>
              <a:t>Ovary</a:t>
            </a:r>
          </a:p>
        </p:txBody>
      </p:sp>
      <p:sp>
        <p:nvSpPr>
          <p:cNvPr id="630" name="Shape 630"/>
          <p:cNvSpPr/>
          <p:nvPr/>
        </p:nvSpPr>
        <p:spPr>
          <a:xfrm rot="16200000">
            <a:off x="23008" y="2491395"/>
            <a:ext cx="2615268" cy="61122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Arial"/>
                <a:ea typeface="Arial"/>
                <a:cs typeface="Arial"/>
                <a:sym typeface="Arial"/>
              </a:defRPr>
            </a:lvl1pPr>
          </a:lstStyle>
          <a:p>
            <a:pPr/>
            <a:r>
              <a:t>Head Kidney</a:t>
            </a:r>
          </a:p>
        </p:txBody>
      </p:sp>
      <p:sp>
        <p:nvSpPr>
          <p:cNvPr id="631" name="Shape 631"/>
          <p:cNvSpPr/>
          <p:nvPr/>
        </p:nvSpPr>
        <p:spPr>
          <a:xfrm rot="16200000">
            <a:off x="1116206" y="2877909"/>
            <a:ext cx="1846756" cy="61122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Arial"/>
                <a:ea typeface="Arial"/>
                <a:cs typeface="Arial"/>
                <a:sym typeface="Arial"/>
              </a:defRPr>
            </a:lvl1pPr>
          </a:lstStyle>
          <a:p>
            <a:pPr/>
            <a:r>
              <a:t>Stomach</a:t>
            </a:r>
          </a:p>
        </p:txBody>
      </p:sp>
      <p:sp>
        <p:nvSpPr>
          <p:cNvPr id="632" name="Shape 632"/>
          <p:cNvSpPr/>
          <p:nvPr/>
        </p:nvSpPr>
        <p:spPr>
          <a:xfrm rot="16200000">
            <a:off x="1865506" y="2920525"/>
            <a:ext cx="1775071" cy="61122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Arial"/>
                <a:ea typeface="Arial"/>
                <a:cs typeface="Arial"/>
                <a:sym typeface="Arial"/>
              </a:defRPr>
            </a:lvl1pPr>
          </a:lstStyle>
          <a:p>
            <a:pPr/>
            <a:r>
              <a:t>Intestine</a:t>
            </a:r>
          </a:p>
        </p:txBody>
      </p:sp>
      <p:sp>
        <p:nvSpPr>
          <p:cNvPr id="633" name="Shape 633"/>
          <p:cNvSpPr/>
          <p:nvPr/>
        </p:nvSpPr>
        <p:spPr>
          <a:xfrm rot="16200000">
            <a:off x="2365851" y="2596780"/>
            <a:ext cx="2422560" cy="61122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Arial"/>
                <a:ea typeface="Arial"/>
                <a:cs typeface="Arial"/>
                <a:sym typeface="Arial"/>
              </a:defRPr>
            </a:lvl1pPr>
          </a:lstStyle>
          <a:p>
            <a:pPr/>
            <a:r>
              <a:t>Red Muscle</a:t>
            </a:r>
          </a:p>
        </p:txBody>
      </p:sp>
      <p:sp>
        <p:nvSpPr>
          <p:cNvPr id="634" name="Shape 634"/>
          <p:cNvSpPr/>
          <p:nvPr/>
        </p:nvSpPr>
        <p:spPr>
          <a:xfrm rot="16200000">
            <a:off x="4461937" y="3256920"/>
            <a:ext cx="1102281" cy="61122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Arial"/>
                <a:ea typeface="Arial"/>
                <a:cs typeface="Arial"/>
                <a:sym typeface="Arial"/>
              </a:defRPr>
            </a:lvl1pPr>
          </a:lstStyle>
          <a:p>
            <a:pPr/>
            <a:r>
              <a:t>Gills </a:t>
            </a:r>
          </a:p>
        </p:txBody>
      </p:sp>
      <p:sp>
        <p:nvSpPr>
          <p:cNvPr id="635" name="Shape 635"/>
          <p:cNvSpPr/>
          <p:nvPr/>
        </p:nvSpPr>
        <p:spPr>
          <a:xfrm rot="16200000">
            <a:off x="5191717" y="3268727"/>
            <a:ext cx="1078667" cy="61122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Arial"/>
                <a:ea typeface="Arial"/>
                <a:cs typeface="Arial"/>
                <a:sym typeface="Arial"/>
              </a:defRPr>
            </a:lvl1pPr>
          </a:lstStyle>
          <a:p>
            <a:pPr/>
            <a:r>
              <a:t>Liver</a:t>
            </a:r>
          </a:p>
        </p:txBody>
      </p:sp>
      <p:sp>
        <p:nvSpPr>
          <p:cNvPr id="636" name="Shape 636"/>
          <p:cNvSpPr/>
          <p:nvPr/>
        </p:nvSpPr>
        <p:spPr>
          <a:xfrm rot="16200000">
            <a:off x="5592921" y="2951957"/>
            <a:ext cx="1703175" cy="61122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Arial"/>
                <a:ea typeface="Arial"/>
                <a:cs typeface="Arial"/>
                <a:sym typeface="Arial"/>
              </a:defRPr>
            </a:lvl1pPr>
          </a:lstStyle>
          <a:p>
            <a:pPr/>
            <a:r>
              <a:t>Adipose</a:t>
            </a:r>
          </a:p>
        </p:txBody>
      </p:sp>
      <p:grpSp>
        <p:nvGrpSpPr>
          <p:cNvPr id="640" name="Group 640"/>
          <p:cNvGrpSpPr/>
          <p:nvPr/>
        </p:nvGrpSpPr>
        <p:grpSpPr>
          <a:xfrm>
            <a:off x="1512710" y="5310293"/>
            <a:ext cx="4468144" cy="3695983"/>
            <a:chOff x="0" y="0"/>
            <a:chExt cx="4468142" cy="3695982"/>
          </a:xfrm>
        </p:grpSpPr>
        <p:pic>
          <p:nvPicPr>
            <p:cNvPr id="637" name="fish2.jpeg"/>
            <p:cNvPicPr>
              <a:picLocks noChangeAspect="1"/>
            </p:cNvPicPr>
            <p:nvPr/>
          </p:nvPicPr>
          <p:blipFill>
            <a:blip r:embed="rId3">
              <a:extLst/>
            </a:blip>
            <a:stretch>
              <a:fillRect/>
            </a:stretch>
          </p:blipFill>
          <p:spPr>
            <a:xfrm>
              <a:off x="0" y="1738488"/>
              <a:ext cx="4468143" cy="1957495"/>
            </a:xfrm>
            <a:prstGeom prst="rect">
              <a:avLst/>
            </a:prstGeom>
            <a:ln w="12700" cap="flat">
              <a:noFill/>
              <a:miter lim="400000"/>
            </a:ln>
            <a:effectLst/>
          </p:spPr>
        </p:pic>
        <p:sp>
          <p:nvSpPr>
            <p:cNvPr id="638" name="Shape 638"/>
            <p:cNvSpPr/>
            <p:nvPr/>
          </p:nvSpPr>
          <p:spPr>
            <a:xfrm flipH="1" flipV="1">
              <a:off x="2212622" y="90311"/>
              <a:ext cx="609601" cy="2727396"/>
            </a:xfrm>
            <a:prstGeom prst="line">
              <a:avLst/>
            </a:prstGeom>
            <a:noFill/>
            <a:ln w="12700" cap="flat">
              <a:solidFill>
                <a:srgbClr val="FFFFFF"/>
              </a:solidFill>
              <a:prstDash val="solid"/>
              <a:round/>
              <a:tailEnd type="triangle" w="med" len="me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639" name="Shape 639"/>
            <p:cNvSpPr/>
            <p:nvPr/>
          </p:nvSpPr>
          <p:spPr>
            <a:xfrm flipH="1" flipV="1">
              <a:off x="2930595" y="0"/>
              <a:ext cx="650241" cy="2275841"/>
            </a:xfrm>
            <a:prstGeom prst="line">
              <a:avLst/>
            </a:prstGeom>
            <a:noFill/>
            <a:ln w="12700" cap="flat">
              <a:solidFill>
                <a:srgbClr val="FFFFFF"/>
              </a:solidFill>
              <a:prstDash val="solid"/>
              <a:round/>
              <a:tailEnd type="triangle" w="med" len="me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grpSp>
      <p:pic>
        <p:nvPicPr>
          <p:cNvPr id="641" name="Shedd_BrookTrout.png"/>
          <p:cNvPicPr>
            <a:picLocks noChangeAspect="1"/>
          </p:cNvPicPr>
          <p:nvPr/>
        </p:nvPicPr>
        <p:blipFill>
          <a:blip r:embed="rId4">
            <a:extLst/>
          </a:blip>
          <a:srcRect l="5262" t="27642" r="5262" b="19046"/>
          <a:stretch>
            <a:fillRect/>
          </a:stretch>
        </p:blipFill>
        <p:spPr>
          <a:xfrm>
            <a:off x="-1" y="-1"/>
            <a:ext cx="3535681" cy="1404339"/>
          </a:xfrm>
          <a:prstGeom prst="rect">
            <a:avLst/>
          </a:prstGeom>
          <a:ln w="12700">
            <a:miter lim="400000"/>
          </a:ln>
        </p:spPr>
      </p:pic>
      <p:pic>
        <p:nvPicPr>
          <p:cNvPr id="642" name="image.png"/>
          <p:cNvPicPr>
            <a:picLocks noChangeAspect="1"/>
          </p:cNvPicPr>
          <p:nvPr/>
        </p:nvPicPr>
        <p:blipFill>
          <a:blip r:embed="rId5">
            <a:extLst/>
          </a:blip>
          <a:stretch>
            <a:fillRect/>
          </a:stretch>
        </p:blipFill>
        <p:spPr>
          <a:xfrm>
            <a:off x="8453120" y="1408853"/>
            <a:ext cx="3395698" cy="3759201"/>
          </a:xfrm>
          <a:prstGeom prst="rect">
            <a:avLst/>
          </a:prstGeom>
          <a:ln w="12700">
            <a:miter lim="400000"/>
          </a:ln>
        </p:spPr>
      </p:pic>
      <p:grpSp>
        <p:nvGrpSpPr>
          <p:cNvPr id="645" name="Group 645"/>
          <p:cNvGrpSpPr/>
          <p:nvPr/>
        </p:nvGrpSpPr>
        <p:grpSpPr>
          <a:xfrm>
            <a:off x="7152640" y="5852160"/>
            <a:ext cx="5608321" cy="3305387"/>
            <a:chOff x="0" y="0"/>
            <a:chExt cx="5608320" cy="3305386"/>
          </a:xfrm>
        </p:grpSpPr>
        <p:sp>
          <p:nvSpPr>
            <p:cNvPr id="643" name="Shape 643"/>
            <p:cNvSpPr/>
            <p:nvPr/>
          </p:nvSpPr>
          <p:spPr>
            <a:xfrm>
              <a:off x="0" y="0"/>
              <a:ext cx="5608321" cy="3305387"/>
            </a:xfrm>
            <a:prstGeom prst="rect">
              <a:avLst/>
            </a:prstGeom>
            <a:solidFill>
              <a:srgbClr val="00CCFF"/>
            </a:solidFill>
            <a:ln w="12700" cap="flat">
              <a:noFill/>
              <a:miter lim="400000"/>
            </a:ln>
            <a:effectLst/>
          </p:spPr>
          <p:txBody>
            <a:bodyPr wrap="square" lIns="65023" tIns="65023" rIns="65023" bIns="65023" numCol="1" anchor="ctr">
              <a:noAutofit/>
            </a:bodyPr>
            <a:lstStyle/>
            <a:p>
              <a:pPr algn="l" defTabSz="1300480">
                <a:defRPr sz="3400">
                  <a:solidFill>
                    <a:srgbClr val="FFFFFF"/>
                  </a:solidFill>
                  <a:latin typeface="Times New Roman"/>
                  <a:ea typeface="Times New Roman"/>
                  <a:cs typeface="Times New Roman"/>
                  <a:sym typeface="Times New Roman"/>
                </a:defRPr>
              </a:pPr>
            </a:p>
          </p:txBody>
        </p:sp>
        <p:pic>
          <p:nvPicPr>
            <p:cNvPr id="644" name="muscle1.png"/>
            <p:cNvPicPr>
              <a:picLocks noChangeAspect="1"/>
            </p:cNvPicPr>
            <p:nvPr/>
          </p:nvPicPr>
          <p:blipFill>
            <a:blip r:embed="rId6">
              <a:extLst/>
            </a:blip>
            <a:srcRect l="1942" t="6530" r="2912" b="2040"/>
            <a:stretch>
              <a:fillRect/>
            </a:stretch>
          </p:blipFill>
          <p:spPr>
            <a:xfrm>
              <a:off x="162560" y="135466"/>
              <a:ext cx="5310294" cy="3034455"/>
            </a:xfrm>
            <a:prstGeom prst="rect">
              <a:avLst/>
            </a:prstGeom>
            <a:ln w="12700" cap="flat">
              <a:noFill/>
              <a:miter lim="400000"/>
            </a:ln>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5000"/>
                                  </p:stCondLst>
                                  <p:iterate type="el" backwards="0">
                                    <p:tmAbs val="0"/>
                                  </p:iterate>
                                  <p:childTnLst>
                                    <p:set>
                                      <p:cBhvr>
                                        <p:cTn id="6" fill="hold"/>
                                        <p:tgtEl>
                                          <p:spTgt spid="640"/>
                                        </p:tgtEl>
                                        <p:attrNameLst>
                                          <p:attrName>style.visibility</p:attrName>
                                        </p:attrNameLst>
                                      </p:cBhvr>
                                      <p:to>
                                        <p:strVal val="visible"/>
                                      </p:to>
                                    </p:set>
                                    <p:anim calcmode="lin" valueType="num">
                                      <p:cBhvr>
                                        <p:cTn id="7" dur="500" fill="hold"/>
                                        <p:tgtEl>
                                          <p:spTgt spid="640"/>
                                        </p:tgtEl>
                                        <p:attrNameLst>
                                          <p:attrName>ppt_x</p:attrName>
                                        </p:attrNameLst>
                                      </p:cBhvr>
                                      <p:tavLst>
                                        <p:tav tm="0">
                                          <p:val>
                                            <p:strVal val="0-#ppt_w/2"/>
                                          </p:val>
                                        </p:tav>
                                        <p:tav tm="100000">
                                          <p:val>
                                            <p:strVal val="#ppt_x"/>
                                          </p:val>
                                        </p:tav>
                                      </p:tavLst>
                                    </p:anim>
                                    <p:anim calcmode="lin" valueType="num">
                                      <p:cBhvr>
                                        <p:cTn id="8" dur="500" fill="hold"/>
                                        <p:tgtEl>
                                          <p:spTgt spid="6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642"/>
                                        </p:tgtEl>
                                        <p:attrNameLst>
                                          <p:attrName>style.visibility</p:attrName>
                                        </p:attrNameLst>
                                      </p:cBhvr>
                                      <p:to>
                                        <p:strVal val="visible"/>
                                      </p:to>
                                    </p:set>
                                    <p:anim calcmode="lin" valueType="num">
                                      <p:cBhvr>
                                        <p:cTn id="13" dur="500" fill="hold"/>
                                        <p:tgtEl>
                                          <p:spTgt spid="642"/>
                                        </p:tgtEl>
                                        <p:attrNameLst>
                                          <p:attrName>ppt_x</p:attrName>
                                        </p:attrNameLst>
                                      </p:cBhvr>
                                      <p:tavLst>
                                        <p:tav tm="0">
                                          <p:val>
                                            <p:strVal val="0-#ppt_w/2"/>
                                          </p:val>
                                        </p:tav>
                                        <p:tav tm="100000">
                                          <p:val>
                                            <p:strVal val="#ppt_x"/>
                                          </p:val>
                                        </p:tav>
                                      </p:tavLst>
                                    </p:anim>
                                    <p:anim calcmode="lin" valueType="num">
                                      <p:cBhvr>
                                        <p:cTn id="14" dur="500" fill="hold"/>
                                        <p:tgtEl>
                                          <p:spTgt spid="6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645"/>
                                        </p:tgtEl>
                                        <p:attrNameLst>
                                          <p:attrName>style.visibility</p:attrName>
                                        </p:attrNameLst>
                                      </p:cBhvr>
                                      <p:to>
                                        <p:strVal val="visible"/>
                                      </p:to>
                                    </p:set>
                                    <p:anim calcmode="lin" valueType="num">
                                      <p:cBhvr>
                                        <p:cTn id="19" dur="500" fill="hold"/>
                                        <p:tgtEl>
                                          <p:spTgt spid="645"/>
                                        </p:tgtEl>
                                        <p:attrNameLst>
                                          <p:attrName>ppt_x</p:attrName>
                                        </p:attrNameLst>
                                      </p:cBhvr>
                                      <p:tavLst>
                                        <p:tav tm="0">
                                          <p:val>
                                            <p:strVal val="1+#ppt_w/2"/>
                                          </p:val>
                                        </p:tav>
                                        <p:tav tm="100000">
                                          <p:val>
                                            <p:strVal val="#ppt_x"/>
                                          </p:val>
                                        </p:tav>
                                      </p:tavLst>
                                    </p:anim>
                                    <p:anim calcmode="lin" valueType="num">
                                      <p:cBhvr>
                                        <p:cTn id="20" dur="500" fill="hold"/>
                                        <p:tgtEl>
                                          <p:spTgt spid="6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2" grpId="2"/>
      <p:bldP build="whole" bldLvl="1" animBg="1" rev="0" advAuto="0" spid="645" grpId="3"/>
      <p:bldP build="whole" bldLvl="1" animBg="1" rev="0" advAuto="0" spid="640" grpId="1"/>
    </p:bldLst>
  </p:timing>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47"/>
          <p:cNvSpPr/>
          <p:nvPr>
            <p:ph type="title"/>
          </p:nvPr>
        </p:nvSpPr>
        <p:spPr>
          <a:xfrm>
            <a:off x="1950719" y="-1"/>
            <a:ext cx="11054082" cy="1625601"/>
          </a:xfrm>
          <a:prstGeom prst="rect">
            <a:avLst/>
          </a:prstGeom>
        </p:spPr>
        <p:txBody>
          <a:bodyPr/>
          <a:lstStyle>
            <a:lvl1pPr algn="ctr"/>
          </a:lstStyle>
          <a:p>
            <a:pPr/>
            <a:r>
              <a:t>B/M  MSTN Isoform</a:t>
            </a:r>
          </a:p>
        </p:txBody>
      </p:sp>
      <p:pic>
        <p:nvPicPr>
          <p:cNvPr id="648" name="Shedd_BrookTrout.png"/>
          <p:cNvPicPr>
            <a:picLocks noChangeAspect="1"/>
          </p:cNvPicPr>
          <p:nvPr/>
        </p:nvPicPr>
        <p:blipFill>
          <a:blip r:embed="rId2">
            <a:extLst/>
          </a:blip>
          <a:srcRect l="5262" t="27642" r="5262" b="19046"/>
          <a:stretch>
            <a:fillRect/>
          </a:stretch>
        </p:blipFill>
        <p:spPr>
          <a:xfrm>
            <a:off x="-1" y="-1"/>
            <a:ext cx="3535681" cy="1404339"/>
          </a:xfrm>
          <a:prstGeom prst="rect">
            <a:avLst/>
          </a:prstGeom>
          <a:ln w="12700">
            <a:miter lim="400000"/>
          </a:ln>
        </p:spPr>
      </p:pic>
      <p:grpSp>
        <p:nvGrpSpPr>
          <p:cNvPr id="657" name="Group 657"/>
          <p:cNvGrpSpPr/>
          <p:nvPr/>
        </p:nvGrpSpPr>
        <p:grpSpPr>
          <a:xfrm>
            <a:off x="1300479" y="1272290"/>
            <a:ext cx="5606064" cy="4038004"/>
            <a:chOff x="0" y="16250"/>
            <a:chExt cx="5606062" cy="4038002"/>
          </a:xfrm>
        </p:grpSpPr>
        <p:sp>
          <p:nvSpPr>
            <p:cNvPr id="649" name="Shape 649"/>
            <p:cNvSpPr/>
            <p:nvPr/>
          </p:nvSpPr>
          <p:spPr>
            <a:xfrm rot="16187020">
              <a:off x="2059930" y="1495237"/>
              <a:ext cx="2231118" cy="61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Optic Lobe</a:t>
              </a:r>
            </a:p>
          </p:txBody>
        </p:sp>
        <p:sp>
          <p:nvSpPr>
            <p:cNvPr id="650" name="Shape 650"/>
            <p:cNvSpPr/>
            <p:nvPr/>
          </p:nvSpPr>
          <p:spPr>
            <a:xfrm rot="16185641">
              <a:off x="-172431" y="2042189"/>
              <a:ext cx="1150774" cy="611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Brain</a:t>
              </a:r>
            </a:p>
          </p:txBody>
        </p:sp>
        <p:sp>
          <p:nvSpPr>
            <p:cNvPr id="651" name="Shape 651"/>
            <p:cNvSpPr/>
            <p:nvPr/>
          </p:nvSpPr>
          <p:spPr>
            <a:xfrm rot="16185529">
              <a:off x="848050" y="1615424"/>
              <a:ext cx="1990760" cy="61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Forebrain</a:t>
              </a:r>
            </a:p>
          </p:txBody>
        </p:sp>
        <p:sp>
          <p:nvSpPr>
            <p:cNvPr id="652" name="Shape 652"/>
            <p:cNvSpPr/>
            <p:nvPr/>
          </p:nvSpPr>
          <p:spPr>
            <a:xfrm rot="16177742">
              <a:off x="1558350" y="1718278"/>
              <a:ext cx="1798685" cy="611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Midbrain</a:t>
              </a:r>
            </a:p>
          </p:txBody>
        </p:sp>
        <p:sp>
          <p:nvSpPr>
            <p:cNvPr id="653" name="Shape 653"/>
            <p:cNvSpPr/>
            <p:nvPr/>
          </p:nvSpPr>
          <p:spPr>
            <a:xfrm rot="16172058">
              <a:off x="2891495" y="1615393"/>
              <a:ext cx="1990971" cy="611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Hindbrain</a:t>
              </a:r>
            </a:p>
          </p:txBody>
        </p:sp>
        <p:sp>
          <p:nvSpPr>
            <p:cNvPr id="654" name="Shape 654"/>
            <p:cNvSpPr/>
            <p:nvPr/>
          </p:nvSpPr>
          <p:spPr>
            <a:xfrm rot="16178701">
              <a:off x="3051808" y="1163931"/>
              <a:ext cx="2902854" cy="61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Hypothalamus</a:t>
              </a:r>
            </a:p>
          </p:txBody>
        </p:sp>
        <p:sp>
          <p:nvSpPr>
            <p:cNvPr id="655" name="Shape 655"/>
            <p:cNvSpPr/>
            <p:nvPr/>
          </p:nvSpPr>
          <p:spPr>
            <a:xfrm rot="16176504">
              <a:off x="4369954" y="1759583"/>
              <a:ext cx="1702542" cy="611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Pituitary</a:t>
              </a:r>
            </a:p>
          </p:txBody>
        </p:sp>
        <p:pic>
          <p:nvPicPr>
            <p:cNvPr id="656" name="image.png"/>
            <p:cNvPicPr>
              <a:picLocks noChangeAspect="1"/>
            </p:cNvPicPr>
            <p:nvPr/>
          </p:nvPicPr>
          <p:blipFill>
            <a:blip r:embed="rId3">
              <a:extLst/>
            </a:blip>
            <a:srcRect l="31695" t="31163" r="19488" b="30734"/>
            <a:stretch>
              <a:fillRect/>
            </a:stretch>
          </p:blipFill>
          <p:spPr>
            <a:xfrm>
              <a:off x="0" y="3038253"/>
              <a:ext cx="5606063" cy="1016001"/>
            </a:xfrm>
            <a:prstGeom prst="rect">
              <a:avLst/>
            </a:prstGeom>
            <a:ln w="12700" cap="flat">
              <a:noFill/>
              <a:miter lim="400000"/>
            </a:ln>
            <a:effectLst/>
          </p:spPr>
        </p:pic>
      </p:grpSp>
      <p:pic>
        <p:nvPicPr>
          <p:cNvPr id="658" name="lwf4.png"/>
          <p:cNvPicPr>
            <a:picLocks noChangeAspect="1"/>
          </p:cNvPicPr>
          <p:nvPr/>
        </p:nvPicPr>
        <p:blipFill>
          <a:blip r:embed="rId4">
            <a:extLst/>
          </a:blip>
          <a:stretch>
            <a:fillRect/>
          </a:stretch>
        </p:blipFill>
        <p:spPr>
          <a:xfrm>
            <a:off x="1483359" y="5743786"/>
            <a:ext cx="1736233" cy="4009815"/>
          </a:xfrm>
          <a:prstGeom prst="rect">
            <a:avLst/>
          </a:prstGeom>
          <a:ln w="12700">
            <a:miter lim="400000"/>
          </a:ln>
        </p:spPr>
      </p:pic>
      <p:sp>
        <p:nvSpPr>
          <p:cNvPr id="659" name="Shape 659"/>
          <p:cNvSpPr/>
          <p:nvPr/>
        </p:nvSpPr>
        <p:spPr>
          <a:xfrm>
            <a:off x="2840284" y="6059875"/>
            <a:ext cx="194170" cy="12011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806"/>
                  <a:pt x="21600" y="1800"/>
                </a:cubicBezTo>
                <a:lnTo>
                  <a:pt x="21600" y="19800"/>
                </a:lnTo>
                <a:cubicBezTo>
                  <a:pt x="21600" y="20794"/>
                  <a:pt x="11929" y="21600"/>
                  <a:pt x="0" y="21600"/>
                </a:cubicBezTo>
              </a:path>
            </a:pathLst>
          </a:custGeom>
          <a:ln w="12700">
            <a:solidFill>
              <a:srgbClr val="000000"/>
            </a:solidFill>
          </a:ln>
        </p:spPr>
        <p:txBody>
          <a:bodyPr lIns="65023" tIns="65023" rIns="65023" bIns="65023" anchor="ctr"/>
          <a:lstStyle/>
          <a:p>
            <a:pPr algn="l" defTabSz="1300480">
              <a:defRPr sz="3400">
                <a:solidFill>
                  <a:srgbClr val="FFFFFF"/>
                </a:solidFill>
                <a:latin typeface="Times New Roman"/>
                <a:ea typeface="Times New Roman"/>
                <a:cs typeface="Times New Roman"/>
                <a:sym typeface="Times New Roman"/>
              </a:defRPr>
            </a:pPr>
          </a:p>
        </p:txBody>
      </p:sp>
      <p:sp>
        <p:nvSpPr>
          <p:cNvPr id="660" name="Shape 660"/>
          <p:cNvSpPr/>
          <p:nvPr/>
        </p:nvSpPr>
        <p:spPr>
          <a:xfrm>
            <a:off x="2819964" y="7477760"/>
            <a:ext cx="257388" cy="557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806"/>
                  <a:pt x="21600" y="1800"/>
                </a:cubicBezTo>
                <a:lnTo>
                  <a:pt x="21600" y="19800"/>
                </a:lnTo>
                <a:cubicBezTo>
                  <a:pt x="21600" y="20794"/>
                  <a:pt x="11929" y="21600"/>
                  <a:pt x="0" y="21600"/>
                </a:cubicBezTo>
              </a:path>
            </a:pathLst>
          </a:custGeom>
          <a:ln w="12700">
            <a:solidFill>
              <a:srgbClr val="000000"/>
            </a:solidFill>
          </a:ln>
        </p:spPr>
        <p:txBody>
          <a:bodyPr lIns="65023" tIns="65023" rIns="65023" bIns="65023" anchor="ctr"/>
          <a:lstStyle/>
          <a:p>
            <a:pPr algn="l" defTabSz="1300480">
              <a:defRPr sz="3400">
                <a:solidFill>
                  <a:srgbClr val="FFFFFF"/>
                </a:solidFill>
                <a:latin typeface="Times New Roman"/>
                <a:ea typeface="Times New Roman"/>
                <a:cs typeface="Times New Roman"/>
                <a:sym typeface="Times New Roman"/>
              </a:defRPr>
            </a:pPr>
          </a:p>
        </p:txBody>
      </p:sp>
      <p:sp>
        <p:nvSpPr>
          <p:cNvPr id="661" name="Shape 661"/>
          <p:cNvSpPr/>
          <p:nvPr/>
        </p:nvSpPr>
        <p:spPr>
          <a:xfrm>
            <a:off x="2810933" y="8297333"/>
            <a:ext cx="273192" cy="857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806"/>
                  <a:pt x="21600" y="1800"/>
                </a:cubicBezTo>
                <a:lnTo>
                  <a:pt x="21600" y="19800"/>
                </a:lnTo>
                <a:cubicBezTo>
                  <a:pt x="21600" y="20794"/>
                  <a:pt x="11929" y="21600"/>
                  <a:pt x="0" y="21600"/>
                </a:cubicBezTo>
              </a:path>
            </a:pathLst>
          </a:custGeom>
          <a:ln w="12700">
            <a:solidFill>
              <a:srgbClr val="000000"/>
            </a:solidFill>
          </a:ln>
        </p:spPr>
        <p:txBody>
          <a:bodyPr lIns="65023" tIns="65023" rIns="65023" bIns="65023" anchor="ctr"/>
          <a:lstStyle/>
          <a:p>
            <a:pPr algn="l" defTabSz="1300480">
              <a:defRPr sz="3400">
                <a:solidFill>
                  <a:srgbClr val="FFFFFF"/>
                </a:solidFill>
                <a:latin typeface="Times New Roman"/>
                <a:ea typeface="Times New Roman"/>
                <a:cs typeface="Times New Roman"/>
                <a:sym typeface="Times New Roman"/>
              </a:defRPr>
            </a:pPr>
          </a:p>
        </p:txBody>
      </p:sp>
      <p:sp>
        <p:nvSpPr>
          <p:cNvPr id="662" name="Shape 662"/>
          <p:cNvSpPr/>
          <p:nvPr/>
        </p:nvSpPr>
        <p:spPr>
          <a:xfrm flipV="1">
            <a:off x="3034453" y="5310293"/>
            <a:ext cx="108374" cy="650241"/>
          </a:xfrm>
          <a:prstGeom prst="line">
            <a:avLst/>
          </a:prstGeom>
          <a:ln w="12700">
            <a:solidFill>
              <a:srgbClr val="000000"/>
            </a:solidFill>
            <a:tailEnd type="triangle"/>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663" name="Shape 663"/>
          <p:cNvSpPr/>
          <p:nvPr/>
        </p:nvSpPr>
        <p:spPr>
          <a:xfrm flipV="1">
            <a:off x="3341510" y="5418666"/>
            <a:ext cx="1842348" cy="3142828"/>
          </a:xfrm>
          <a:prstGeom prst="line">
            <a:avLst/>
          </a:prstGeom>
          <a:ln w="12700">
            <a:solidFill>
              <a:srgbClr val="000000"/>
            </a:solidFill>
            <a:tailEnd type="triangle"/>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664" name="Shape 664"/>
          <p:cNvSpPr/>
          <p:nvPr/>
        </p:nvSpPr>
        <p:spPr>
          <a:xfrm flipV="1">
            <a:off x="3233137" y="5310293"/>
            <a:ext cx="1300481" cy="2384214"/>
          </a:xfrm>
          <a:prstGeom prst="line">
            <a:avLst/>
          </a:prstGeom>
          <a:ln w="12700">
            <a:solidFill>
              <a:srgbClr val="000000"/>
            </a:solidFill>
            <a:tailEnd type="triangle"/>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665" name="Shape 665"/>
          <p:cNvSpPr/>
          <p:nvPr/>
        </p:nvSpPr>
        <p:spPr>
          <a:xfrm flipV="1">
            <a:off x="3251200" y="5418666"/>
            <a:ext cx="541867" cy="2059095"/>
          </a:xfrm>
          <a:prstGeom prst="line">
            <a:avLst/>
          </a:prstGeom>
          <a:ln w="12700">
            <a:solidFill>
              <a:srgbClr val="000000"/>
            </a:solidFill>
            <a:tailEnd type="triangle"/>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666" name="Shape 666"/>
          <p:cNvSpPr/>
          <p:nvPr/>
        </p:nvSpPr>
        <p:spPr>
          <a:xfrm>
            <a:off x="7911253" y="3251199"/>
            <a:ext cx="4443308" cy="300730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b="1" sz="3400">
                <a:solidFill>
                  <a:srgbClr val="FF7C80"/>
                </a:solidFill>
                <a:latin typeface="Times New Roman"/>
                <a:ea typeface="Times New Roman"/>
                <a:cs typeface="Times New Roman"/>
                <a:sym typeface="Times New Roman"/>
              </a:defRPr>
            </a:pPr>
            <a:r>
              <a:t>Possible Functions</a:t>
            </a:r>
          </a:p>
          <a:p>
            <a:pPr algn="l" defTabSz="1300480">
              <a:defRPr b="1" sz="3400">
                <a:solidFill>
                  <a:srgbClr val="FF7C80"/>
                </a:solidFill>
                <a:latin typeface="Times New Roman"/>
                <a:ea typeface="Times New Roman"/>
                <a:cs typeface="Times New Roman"/>
                <a:sym typeface="Times New Roman"/>
              </a:defRPr>
            </a:pPr>
          </a:p>
          <a:p>
            <a:pPr algn="l" defTabSz="1300480">
              <a:defRPr sz="3400">
                <a:solidFill>
                  <a:srgbClr val="FFFFFF"/>
                </a:solidFill>
                <a:latin typeface="Times New Roman"/>
                <a:ea typeface="Times New Roman"/>
                <a:cs typeface="Times New Roman"/>
                <a:sym typeface="Times New Roman"/>
              </a:defRPr>
            </a:pPr>
            <a:r>
              <a:t>Endocrine Regulation</a:t>
            </a:r>
          </a:p>
          <a:p>
            <a:pPr algn="l" defTabSz="1300480">
              <a:defRPr sz="3400">
                <a:solidFill>
                  <a:srgbClr val="FFFFFF"/>
                </a:solidFill>
                <a:latin typeface="Times New Roman"/>
                <a:ea typeface="Times New Roman"/>
                <a:cs typeface="Times New Roman"/>
                <a:sym typeface="Times New Roman"/>
              </a:defRPr>
            </a:pPr>
            <a:r>
              <a:t>Tissue specific role</a:t>
            </a:r>
          </a:p>
          <a:p>
            <a:pPr algn="l" defTabSz="1300480">
              <a:defRPr sz="3400">
                <a:solidFill>
                  <a:srgbClr val="FFFFFF"/>
                </a:solidFill>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66"/>
                                        </p:tgtEl>
                                        <p:attrNameLst>
                                          <p:attrName>style.visibility</p:attrName>
                                        </p:attrNameLst>
                                      </p:cBhvr>
                                      <p:to>
                                        <p:strVal val="visible"/>
                                      </p:to>
                                    </p:set>
                                    <p:anim calcmode="lin" valueType="num">
                                      <p:cBhvr>
                                        <p:cTn id="7" dur="500" fill="hold"/>
                                        <p:tgtEl>
                                          <p:spTgt spid="666"/>
                                        </p:tgtEl>
                                        <p:attrNameLst>
                                          <p:attrName>ppt_x</p:attrName>
                                        </p:attrNameLst>
                                      </p:cBhvr>
                                      <p:tavLst>
                                        <p:tav tm="0">
                                          <p:val>
                                            <p:strVal val="0-#ppt_w/2"/>
                                          </p:val>
                                        </p:tav>
                                        <p:tav tm="100000">
                                          <p:val>
                                            <p:strVal val="#ppt_x"/>
                                          </p:val>
                                        </p:tav>
                                      </p:tavLst>
                                    </p:anim>
                                    <p:anim calcmode="lin" valueType="num">
                                      <p:cBhvr>
                                        <p:cTn id="8" dur="500" fill="hold"/>
                                        <p:tgtEl>
                                          <p:spTgt spid="6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6" grpId="1"/>
    </p:bldLst>
  </p:timing>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2" name="Group 672"/>
          <p:cNvGrpSpPr/>
          <p:nvPr/>
        </p:nvGrpSpPr>
        <p:grpSpPr>
          <a:xfrm>
            <a:off x="2515164" y="1991734"/>
            <a:ext cx="3878863" cy="2851200"/>
            <a:chOff x="0" y="37821"/>
            <a:chExt cx="3878862" cy="2851199"/>
          </a:xfrm>
        </p:grpSpPr>
        <p:pic>
          <p:nvPicPr>
            <p:cNvPr id="668" name="image.png"/>
            <p:cNvPicPr>
              <a:picLocks noChangeAspect="1"/>
            </p:cNvPicPr>
            <p:nvPr/>
          </p:nvPicPr>
          <p:blipFill>
            <a:blip r:embed="rId2">
              <a:extLst/>
            </a:blip>
            <a:srcRect l="20500" t="28697" r="20495" b="40402"/>
            <a:stretch>
              <a:fillRect/>
            </a:stretch>
          </p:blipFill>
          <p:spPr>
            <a:xfrm>
              <a:off x="0" y="1231812"/>
              <a:ext cx="3878863" cy="1657210"/>
            </a:xfrm>
            <a:prstGeom prst="rect">
              <a:avLst/>
            </a:prstGeom>
            <a:ln w="12700" cap="flat">
              <a:noFill/>
              <a:miter lim="400000"/>
            </a:ln>
            <a:effectLst/>
          </p:spPr>
        </p:pic>
        <p:sp>
          <p:nvSpPr>
            <p:cNvPr id="669" name="Shape 669"/>
            <p:cNvSpPr/>
            <p:nvPr/>
          </p:nvSpPr>
          <p:spPr>
            <a:xfrm rot="16177137">
              <a:off x="47125" y="194730"/>
              <a:ext cx="1089953" cy="781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l" defTabSz="1300480">
                <a:defRPr b="1" sz="2200">
                  <a:solidFill>
                    <a:srgbClr val="FFFFFF"/>
                  </a:solidFill>
                  <a:latin typeface="Arial"/>
                  <a:ea typeface="Arial"/>
                  <a:cs typeface="Arial"/>
                  <a:sym typeface="Arial"/>
                </a:defRPr>
              </a:pPr>
              <a:r>
                <a:t>Red </a:t>
              </a:r>
            </a:p>
            <a:p>
              <a:pPr algn="l" defTabSz="1300480">
                <a:defRPr b="1" sz="2200">
                  <a:solidFill>
                    <a:srgbClr val="FFFFFF"/>
                  </a:solidFill>
                  <a:latin typeface="Arial"/>
                  <a:ea typeface="Arial"/>
                  <a:cs typeface="Arial"/>
                  <a:sym typeface="Arial"/>
                </a:defRPr>
              </a:pPr>
              <a:r>
                <a:t>Muscle</a:t>
              </a:r>
            </a:p>
          </p:txBody>
        </p:sp>
        <p:sp>
          <p:nvSpPr>
            <p:cNvPr id="670" name="Shape 670"/>
            <p:cNvSpPr/>
            <p:nvPr/>
          </p:nvSpPr>
          <p:spPr>
            <a:xfrm rot="16180657">
              <a:off x="1549524" y="478523"/>
              <a:ext cx="856938" cy="4511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b="1" sz="2200">
                  <a:solidFill>
                    <a:srgbClr val="FFFFFF"/>
                  </a:solidFill>
                  <a:latin typeface="Arial"/>
                  <a:ea typeface="Arial"/>
                  <a:cs typeface="Arial"/>
                  <a:sym typeface="Arial"/>
                </a:defRPr>
              </a:lvl1pPr>
            </a:lstStyle>
            <a:p>
              <a:pPr/>
              <a:r>
                <a:t>Brain</a:t>
              </a:r>
            </a:p>
          </p:txBody>
        </p:sp>
        <p:sp>
          <p:nvSpPr>
            <p:cNvPr id="671" name="Shape 671"/>
            <p:cNvSpPr/>
            <p:nvPr/>
          </p:nvSpPr>
          <p:spPr>
            <a:xfrm rot="16173007">
              <a:off x="2883407" y="439535"/>
              <a:ext cx="934974" cy="4511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b="1" sz="2200">
                  <a:solidFill>
                    <a:srgbClr val="FFFFFF"/>
                  </a:solidFill>
                  <a:latin typeface="Arial"/>
                  <a:ea typeface="Arial"/>
                  <a:cs typeface="Arial"/>
                  <a:sym typeface="Arial"/>
                </a:defRPr>
              </a:lvl1pPr>
            </a:lstStyle>
            <a:p>
              <a:pPr/>
              <a:r>
                <a:t>Ovary</a:t>
              </a:r>
            </a:p>
          </p:txBody>
        </p:sp>
      </p:grpSp>
      <p:sp>
        <p:nvSpPr>
          <p:cNvPr id="673" name="Shape 673"/>
          <p:cNvSpPr/>
          <p:nvPr>
            <p:ph type="title"/>
          </p:nvPr>
        </p:nvSpPr>
        <p:spPr>
          <a:xfrm>
            <a:off x="1517226" y="325119"/>
            <a:ext cx="11054081" cy="1625601"/>
          </a:xfrm>
          <a:prstGeom prst="rect">
            <a:avLst/>
          </a:prstGeom>
        </p:spPr>
        <p:txBody>
          <a:bodyPr/>
          <a:lstStyle>
            <a:lvl1pPr algn="ctr"/>
          </a:lstStyle>
          <a:p>
            <a:pPr/>
            <a:r>
              <a:t>Ov MSTN Isoform</a:t>
            </a:r>
          </a:p>
        </p:txBody>
      </p:sp>
      <p:grpSp>
        <p:nvGrpSpPr>
          <p:cNvPr id="682" name="Group 682"/>
          <p:cNvGrpSpPr/>
          <p:nvPr/>
        </p:nvGrpSpPr>
        <p:grpSpPr>
          <a:xfrm>
            <a:off x="866986" y="6502400"/>
            <a:ext cx="11248250" cy="2449689"/>
            <a:chOff x="0" y="0"/>
            <a:chExt cx="11248249" cy="2449688"/>
          </a:xfrm>
        </p:grpSpPr>
        <p:sp>
          <p:nvSpPr>
            <p:cNvPr id="674" name="Shape 674"/>
            <p:cNvSpPr/>
            <p:nvPr/>
          </p:nvSpPr>
          <p:spPr>
            <a:xfrm>
              <a:off x="3142826" y="216746"/>
              <a:ext cx="1" cy="758615"/>
            </a:xfrm>
            <a:prstGeom prst="line">
              <a:avLst/>
            </a:prstGeom>
            <a:noFill/>
            <a:ln w="381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675" name="Shape 675"/>
            <p:cNvSpPr/>
            <p:nvPr/>
          </p:nvSpPr>
          <p:spPr>
            <a:xfrm>
              <a:off x="10119359" y="149013"/>
              <a:ext cx="2259" cy="722490"/>
            </a:xfrm>
            <a:prstGeom prst="line">
              <a:avLst/>
            </a:prstGeom>
            <a:noFill/>
            <a:ln w="381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676" name="Shape 676"/>
            <p:cNvSpPr/>
            <p:nvPr/>
          </p:nvSpPr>
          <p:spPr>
            <a:xfrm>
              <a:off x="7136384" y="126435"/>
              <a:ext cx="1" cy="745068"/>
            </a:xfrm>
            <a:prstGeom prst="line">
              <a:avLst/>
            </a:prstGeom>
            <a:noFill/>
            <a:ln w="38100" cap="flat">
              <a:solidFill>
                <a:srgbClr val="FFFFFF"/>
              </a:solidFill>
              <a:prstDash val="solid"/>
              <a:round/>
            </a:ln>
            <a:effectLst/>
          </p:spPr>
          <p:txBody>
            <a:bodyPr wrap="square" lIns="65023" tIns="65023" rIns="65023" bIns="65023" numCol="1" anchor="t">
              <a:noAutofit/>
            </a:bodyPr>
            <a:lstStyle/>
            <a:p>
              <a:pPr algn="l" defTabSz="1300480">
                <a:defRPr sz="3400">
                  <a:solidFill>
                    <a:srgbClr val="FFFFFF"/>
                  </a:solidFill>
                  <a:latin typeface="Arial"/>
                  <a:ea typeface="Arial"/>
                  <a:cs typeface="Arial"/>
                  <a:sym typeface="Arial"/>
                </a:defRPr>
              </a:pPr>
            </a:p>
          </p:txBody>
        </p:sp>
        <p:sp>
          <p:nvSpPr>
            <p:cNvPr id="677" name="Shape 677"/>
            <p:cNvSpPr/>
            <p:nvPr/>
          </p:nvSpPr>
          <p:spPr>
            <a:xfrm>
              <a:off x="643466" y="0"/>
              <a:ext cx="2134342" cy="61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pre-GVBD</a:t>
              </a:r>
            </a:p>
          </p:txBody>
        </p:sp>
        <p:sp>
          <p:nvSpPr>
            <p:cNvPr id="678" name="Shape 678"/>
            <p:cNvSpPr/>
            <p:nvPr/>
          </p:nvSpPr>
          <p:spPr>
            <a:xfrm>
              <a:off x="4210755" y="0"/>
              <a:ext cx="1966935" cy="61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Ovulation</a:t>
              </a:r>
            </a:p>
          </p:txBody>
        </p:sp>
        <p:sp>
          <p:nvSpPr>
            <p:cNvPr id="679" name="Shape 679"/>
            <p:cNvSpPr/>
            <p:nvPr/>
          </p:nvSpPr>
          <p:spPr>
            <a:xfrm>
              <a:off x="7195537" y="0"/>
              <a:ext cx="2758639" cy="61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48 hr post-Ov</a:t>
              </a:r>
            </a:p>
          </p:txBody>
        </p:sp>
        <p:sp>
          <p:nvSpPr>
            <p:cNvPr id="680" name="Shape 680"/>
            <p:cNvSpPr/>
            <p:nvPr/>
          </p:nvSpPr>
          <p:spPr>
            <a:xfrm>
              <a:off x="10157742" y="24835"/>
              <a:ext cx="814274" cy="611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Arial"/>
                  <a:ea typeface="Arial"/>
                  <a:cs typeface="Arial"/>
                  <a:sym typeface="Arial"/>
                </a:defRPr>
              </a:lvl1pPr>
            </a:lstStyle>
            <a:p>
              <a:pPr/>
              <a:r>
                <a:t>RM</a:t>
              </a:r>
            </a:p>
          </p:txBody>
        </p:sp>
        <p:pic>
          <p:nvPicPr>
            <p:cNvPr id="681" name="image.png"/>
            <p:cNvPicPr>
              <a:picLocks noChangeAspect="1"/>
            </p:cNvPicPr>
            <p:nvPr/>
          </p:nvPicPr>
          <p:blipFill>
            <a:blip r:embed="rId3">
              <a:extLst/>
            </a:blip>
            <a:srcRect l="4603" t="13182" r="9188" b="29554"/>
            <a:stretch>
              <a:fillRect/>
            </a:stretch>
          </p:blipFill>
          <p:spPr>
            <a:xfrm>
              <a:off x="-1" y="1027288"/>
              <a:ext cx="11248251" cy="1422401"/>
            </a:xfrm>
            <a:prstGeom prst="rect">
              <a:avLst/>
            </a:prstGeom>
            <a:ln w="12700" cap="flat">
              <a:noFill/>
              <a:miter lim="400000"/>
            </a:ln>
            <a:effectLst/>
          </p:spPr>
        </p:pic>
      </p:grpSp>
      <p:sp>
        <p:nvSpPr>
          <p:cNvPr id="683" name="Shape 683"/>
          <p:cNvSpPr/>
          <p:nvPr/>
        </p:nvSpPr>
        <p:spPr>
          <a:xfrm>
            <a:off x="3467946" y="5201920"/>
            <a:ext cx="1988515"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2400">
                <a:solidFill>
                  <a:srgbClr val="FFFFFF"/>
                </a:solidFill>
                <a:latin typeface="Arial"/>
                <a:ea typeface="Arial"/>
                <a:cs typeface="Arial"/>
                <a:sym typeface="Arial"/>
              </a:defRPr>
            </a:lvl1pPr>
          </a:lstStyle>
          <a:p>
            <a:pPr/>
            <a:r>
              <a:t>Ov BT MSTN</a:t>
            </a:r>
          </a:p>
        </p:txBody>
      </p:sp>
      <p:grpSp>
        <p:nvGrpSpPr>
          <p:cNvPr id="689" name="Group 689"/>
          <p:cNvGrpSpPr/>
          <p:nvPr/>
        </p:nvGrpSpPr>
        <p:grpSpPr>
          <a:xfrm>
            <a:off x="7152640" y="1731104"/>
            <a:ext cx="3926276" cy="3930688"/>
            <a:chOff x="0" y="-82"/>
            <a:chExt cx="3926275" cy="3930687"/>
          </a:xfrm>
        </p:grpSpPr>
        <p:sp>
          <p:nvSpPr>
            <p:cNvPr id="684" name="Shape 684"/>
            <p:cNvSpPr/>
            <p:nvPr/>
          </p:nvSpPr>
          <p:spPr>
            <a:xfrm rot="16177137">
              <a:off x="108085" y="469384"/>
              <a:ext cx="1089953" cy="7813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l" defTabSz="1300480">
                <a:defRPr b="1" sz="2200">
                  <a:solidFill>
                    <a:srgbClr val="FFFFFF"/>
                  </a:solidFill>
                  <a:latin typeface="Arial"/>
                  <a:ea typeface="Arial"/>
                  <a:cs typeface="Arial"/>
                  <a:sym typeface="Arial"/>
                </a:defRPr>
              </a:pPr>
              <a:r>
                <a:t>Red </a:t>
              </a:r>
            </a:p>
            <a:p>
              <a:pPr algn="l" defTabSz="1300480">
                <a:defRPr b="1" sz="2200">
                  <a:solidFill>
                    <a:srgbClr val="FFFFFF"/>
                  </a:solidFill>
                  <a:latin typeface="Arial"/>
                  <a:ea typeface="Arial"/>
                  <a:cs typeface="Arial"/>
                  <a:sym typeface="Arial"/>
                </a:defRPr>
              </a:pPr>
              <a:r>
                <a:t>Muscle</a:t>
              </a:r>
            </a:p>
          </p:txBody>
        </p:sp>
        <p:sp>
          <p:nvSpPr>
            <p:cNvPr id="685" name="Shape 685"/>
            <p:cNvSpPr/>
            <p:nvPr/>
          </p:nvSpPr>
          <p:spPr>
            <a:xfrm rot="16180657">
              <a:off x="1612741" y="780271"/>
              <a:ext cx="856938" cy="4511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b="1" sz="2200">
                  <a:solidFill>
                    <a:srgbClr val="FFFFFF"/>
                  </a:solidFill>
                  <a:latin typeface="Arial"/>
                  <a:ea typeface="Arial"/>
                  <a:cs typeface="Arial"/>
                  <a:sym typeface="Arial"/>
                </a:defRPr>
              </a:lvl1pPr>
            </a:lstStyle>
            <a:p>
              <a:pPr/>
              <a:r>
                <a:t>Brain</a:t>
              </a:r>
            </a:p>
          </p:txBody>
        </p:sp>
        <p:sp>
          <p:nvSpPr>
            <p:cNvPr id="686" name="Shape 686"/>
            <p:cNvSpPr/>
            <p:nvPr/>
          </p:nvSpPr>
          <p:spPr>
            <a:xfrm rot="16173007">
              <a:off x="2630369" y="321251"/>
              <a:ext cx="1417886" cy="7813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defRPr b="1" sz="2200">
                  <a:solidFill>
                    <a:srgbClr val="FFFFFF"/>
                  </a:solidFill>
                  <a:latin typeface="Arial"/>
                  <a:ea typeface="Arial"/>
                  <a:cs typeface="Arial"/>
                  <a:sym typeface="Arial"/>
                </a:defRPr>
              </a:lvl1pPr>
            </a:lstStyle>
            <a:p>
              <a:pPr/>
              <a:r>
                <a:t>Ovary</a:t>
              </a:r>
            </a:p>
          </p:txBody>
        </p:sp>
        <p:sp>
          <p:nvSpPr>
            <p:cNvPr id="687" name="Shape 687"/>
            <p:cNvSpPr/>
            <p:nvPr/>
          </p:nvSpPr>
          <p:spPr>
            <a:xfrm>
              <a:off x="758613" y="3454928"/>
              <a:ext cx="2140618" cy="475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b="1" sz="2400">
                  <a:solidFill>
                    <a:srgbClr val="FFFFFF"/>
                  </a:solidFill>
                  <a:latin typeface="Arial"/>
                  <a:ea typeface="Arial"/>
                  <a:cs typeface="Arial"/>
                  <a:sym typeface="Arial"/>
                </a:defRPr>
              </a:lvl1pPr>
            </a:lstStyle>
            <a:p>
              <a:pPr/>
              <a:r>
                <a:t>B/M BT MSTN</a:t>
              </a:r>
            </a:p>
          </p:txBody>
        </p:sp>
        <p:pic>
          <p:nvPicPr>
            <p:cNvPr id="688" name="image.png"/>
            <p:cNvPicPr>
              <a:picLocks noChangeAspect="1"/>
            </p:cNvPicPr>
            <p:nvPr/>
          </p:nvPicPr>
          <p:blipFill>
            <a:blip r:embed="rId4">
              <a:extLst/>
            </a:blip>
            <a:srcRect l="58154" t="38870" r="14669" b="55499"/>
            <a:stretch>
              <a:fillRect/>
            </a:stretch>
          </p:blipFill>
          <p:spPr>
            <a:xfrm>
              <a:off x="0" y="1526786"/>
              <a:ext cx="3926276" cy="1625602"/>
            </a:xfrm>
            <a:prstGeom prst="rect">
              <a:avLst/>
            </a:prstGeom>
            <a:ln w="12700" cap="flat">
              <a:noFill/>
              <a:miter lim="400000"/>
            </a:ln>
            <a:effectLst/>
          </p:spPr>
        </p:pic>
      </p:grpSp>
      <p:pic>
        <p:nvPicPr>
          <p:cNvPr id="690" name="Shedd_BrookTrout.png"/>
          <p:cNvPicPr>
            <a:picLocks noChangeAspect="1"/>
          </p:cNvPicPr>
          <p:nvPr/>
        </p:nvPicPr>
        <p:blipFill>
          <a:blip r:embed="rId5">
            <a:extLst/>
          </a:blip>
          <a:srcRect l="5262" t="27642" r="5262" b="19046"/>
          <a:stretch>
            <a:fillRect/>
          </a:stretch>
        </p:blipFill>
        <p:spPr>
          <a:xfrm>
            <a:off x="-1" y="-1"/>
            <a:ext cx="3535681" cy="1404339"/>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89"/>
                                        </p:tgtEl>
                                        <p:attrNameLst>
                                          <p:attrName>style.visibility</p:attrName>
                                        </p:attrNameLst>
                                      </p:cBhvr>
                                      <p:to>
                                        <p:strVal val="visible"/>
                                      </p:to>
                                    </p:set>
                                    <p:anim calcmode="lin" valueType="num">
                                      <p:cBhvr>
                                        <p:cTn id="7" dur="500" fill="hold"/>
                                        <p:tgtEl>
                                          <p:spTgt spid="689"/>
                                        </p:tgtEl>
                                        <p:attrNameLst>
                                          <p:attrName>ppt_x</p:attrName>
                                        </p:attrNameLst>
                                      </p:cBhvr>
                                      <p:tavLst>
                                        <p:tav tm="0">
                                          <p:val>
                                            <p:strVal val="0-#ppt_w/2"/>
                                          </p:val>
                                        </p:tav>
                                        <p:tav tm="100000">
                                          <p:val>
                                            <p:strVal val="#ppt_x"/>
                                          </p:val>
                                        </p:tav>
                                      </p:tavLst>
                                    </p:anim>
                                    <p:anim calcmode="lin" valueType="num">
                                      <p:cBhvr>
                                        <p:cTn id="8" dur="500" fill="hold"/>
                                        <p:tgtEl>
                                          <p:spTgt spid="68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682"/>
                                        </p:tgtEl>
                                        <p:attrNameLst>
                                          <p:attrName>style.visibility</p:attrName>
                                        </p:attrNameLst>
                                      </p:cBhvr>
                                      <p:to>
                                        <p:strVal val="visible"/>
                                      </p:to>
                                    </p:set>
                                    <p:anim calcmode="lin" valueType="num">
                                      <p:cBhvr>
                                        <p:cTn id="13" dur="500" fill="hold"/>
                                        <p:tgtEl>
                                          <p:spTgt spid="682"/>
                                        </p:tgtEl>
                                        <p:attrNameLst>
                                          <p:attrName>ppt_x</p:attrName>
                                        </p:attrNameLst>
                                      </p:cBhvr>
                                      <p:tavLst>
                                        <p:tav tm="0">
                                          <p:val>
                                            <p:strVal val="0-#ppt_w/2"/>
                                          </p:val>
                                        </p:tav>
                                        <p:tav tm="100000">
                                          <p:val>
                                            <p:strVal val="#ppt_x"/>
                                          </p:val>
                                        </p:tav>
                                      </p:tavLst>
                                    </p:anim>
                                    <p:anim calcmode="lin" valueType="num">
                                      <p:cBhvr>
                                        <p:cTn id="14" dur="500" fill="hold"/>
                                        <p:tgtEl>
                                          <p:spTgt spid="6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2" grpId="2"/>
      <p:bldP build="whole" bldLvl="1" animBg="1" rev="0" advAuto="0" spid="689" grpId="1"/>
    </p:bldLst>
  </p:timing>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92" name="Shedd_YellowPerch.png"/>
          <p:cNvPicPr>
            <a:picLocks noChangeAspect="1"/>
          </p:cNvPicPr>
          <p:nvPr/>
        </p:nvPicPr>
        <p:blipFill>
          <a:blip r:embed="rId2">
            <a:extLst/>
          </a:blip>
          <a:srcRect l="0" t="28999" r="5667" b="0"/>
          <a:stretch>
            <a:fillRect/>
          </a:stretch>
        </p:blipFill>
        <p:spPr>
          <a:xfrm>
            <a:off x="8778240" y="7477759"/>
            <a:ext cx="3680178" cy="1846864"/>
          </a:xfrm>
          <a:prstGeom prst="rect">
            <a:avLst/>
          </a:prstGeom>
          <a:ln w="12700">
            <a:miter lim="400000"/>
          </a:ln>
        </p:spPr>
      </p:pic>
      <p:sp>
        <p:nvSpPr>
          <p:cNvPr id="693" name="Shape 693"/>
          <p:cNvSpPr/>
          <p:nvPr>
            <p:ph type="title"/>
          </p:nvPr>
        </p:nvSpPr>
        <p:spPr>
          <a:xfrm>
            <a:off x="975359" y="-1"/>
            <a:ext cx="11054082" cy="1625601"/>
          </a:xfrm>
          <a:prstGeom prst="rect">
            <a:avLst/>
          </a:prstGeom>
        </p:spPr>
        <p:txBody>
          <a:bodyPr/>
          <a:lstStyle/>
          <a:p>
            <a:pPr/>
            <a:r>
              <a:t>Other Species</a:t>
            </a:r>
          </a:p>
        </p:txBody>
      </p:sp>
      <p:grpSp>
        <p:nvGrpSpPr>
          <p:cNvPr id="721" name="Group 721"/>
          <p:cNvGrpSpPr/>
          <p:nvPr/>
        </p:nvGrpSpPr>
        <p:grpSpPr>
          <a:xfrm>
            <a:off x="2492586" y="1950719"/>
            <a:ext cx="8019628" cy="3917141"/>
            <a:chOff x="0" y="0"/>
            <a:chExt cx="8019627" cy="3917139"/>
          </a:xfrm>
        </p:grpSpPr>
        <p:pic>
          <p:nvPicPr>
            <p:cNvPr id="694" name="image.png"/>
            <p:cNvPicPr>
              <a:picLocks noChangeAspect="1"/>
            </p:cNvPicPr>
            <p:nvPr/>
          </p:nvPicPr>
          <p:blipFill>
            <a:blip r:embed="rId3">
              <a:extLst/>
            </a:blip>
            <a:srcRect l="8610" t="25921" r="19915" b="22319"/>
            <a:stretch>
              <a:fillRect/>
            </a:stretch>
          </p:blipFill>
          <p:spPr>
            <a:xfrm>
              <a:off x="5385638" y="509042"/>
              <a:ext cx="2628641" cy="1315027"/>
            </a:xfrm>
            <a:prstGeom prst="rect">
              <a:avLst/>
            </a:prstGeom>
            <a:ln w="12700" cap="flat">
              <a:noFill/>
              <a:miter lim="400000"/>
            </a:ln>
            <a:effectLst/>
          </p:spPr>
        </p:pic>
        <p:grpSp>
          <p:nvGrpSpPr>
            <p:cNvPr id="697" name="Group 697"/>
            <p:cNvGrpSpPr/>
            <p:nvPr/>
          </p:nvGrpSpPr>
          <p:grpSpPr>
            <a:xfrm>
              <a:off x="16044" y="502516"/>
              <a:ext cx="1580394" cy="1315027"/>
              <a:chOff x="0" y="0"/>
              <a:chExt cx="1580393" cy="1315026"/>
            </a:xfrm>
          </p:grpSpPr>
          <p:sp>
            <p:nvSpPr>
              <p:cNvPr id="695" name="Shape 695"/>
              <p:cNvSpPr/>
              <p:nvPr/>
            </p:nvSpPr>
            <p:spPr>
              <a:xfrm>
                <a:off x="0" y="0"/>
                <a:ext cx="1580394" cy="1315027"/>
              </a:xfrm>
              <a:prstGeom prst="rect">
                <a:avLst/>
              </a:prstGeom>
              <a:solidFill>
                <a:srgbClr val="00CCFF"/>
              </a:solidFill>
              <a:ln w="12700" cap="flat">
                <a:noFill/>
                <a:miter lim="400000"/>
              </a:ln>
              <a:effectLst/>
            </p:spPr>
            <p:txBody>
              <a:bodyPr wrap="square" lIns="65023" tIns="65023" rIns="65023" bIns="65023" numCol="1" anchor="t">
                <a:noAutofit/>
              </a:bodyPr>
              <a:lstStyle/>
              <a:p>
                <a:pPr algn="l" defTabSz="1300480">
                  <a:defRPr sz="3400">
                    <a:solidFill>
                      <a:srgbClr val="0066CC"/>
                    </a:solidFill>
                    <a:latin typeface="Arial"/>
                    <a:ea typeface="Arial"/>
                    <a:cs typeface="Arial"/>
                    <a:sym typeface="Arial"/>
                  </a:defRPr>
                </a:pPr>
              </a:p>
            </p:txBody>
          </p:sp>
          <p:pic>
            <p:nvPicPr>
              <p:cNvPr id="696" name="image.png"/>
              <p:cNvPicPr>
                <a:picLocks noChangeAspect="1"/>
              </p:cNvPicPr>
              <p:nvPr/>
            </p:nvPicPr>
            <p:blipFill>
              <a:blip r:embed="rId4">
                <a:extLst/>
              </a:blip>
              <a:srcRect l="13124" t="35293" r="72413" b="29411"/>
              <a:stretch>
                <a:fillRect/>
              </a:stretch>
            </p:blipFill>
            <p:spPr>
              <a:xfrm>
                <a:off x="0" y="0"/>
                <a:ext cx="1580394" cy="1315027"/>
              </a:xfrm>
              <a:prstGeom prst="rect">
                <a:avLst/>
              </a:prstGeom>
              <a:ln w="12700" cap="flat">
                <a:noFill/>
                <a:miter lim="400000"/>
              </a:ln>
              <a:effectLst/>
            </p:spPr>
          </p:pic>
        </p:grpSp>
        <p:grpSp>
          <p:nvGrpSpPr>
            <p:cNvPr id="700" name="Group 700"/>
            <p:cNvGrpSpPr/>
            <p:nvPr/>
          </p:nvGrpSpPr>
          <p:grpSpPr>
            <a:xfrm>
              <a:off x="1649919" y="502516"/>
              <a:ext cx="1794323" cy="1315027"/>
              <a:chOff x="0" y="0"/>
              <a:chExt cx="1794321" cy="1315026"/>
            </a:xfrm>
          </p:grpSpPr>
          <p:sp>
            <p:nvSpPr>
              <p:cNvPr id="698" name="Shape 698"/>
              <p:cNvSpPr/>
              <p:nvPr/>
            </p:nvSpPr>
            <p:spPr>
              <a:xfrm>
                <a:off x="0" y="0"/>
                <a:ext cx="1794322" cy="1315027"/>
              </a:xfrm>
              <a:prstGeom prst="rect">
                <a:avLst/>
              </a:prstGeom>
              <a:solidFill>
                <a:srgbClr val="00CCFF"/>
              </a:solidFill>
              <a:ln w="12700" cap="flat">
                <a:noFill/>
                <a:miter lim="400000"/>
              </a:ln>
              <a:effectLst/>
            </p:spPr>
            <p:txBody>
              <a:bodyPr wrap="square" lIns="65023" tIns="65023" rIns="65023" bIns="65023" numCol="1" anchor="t">
                <a:noAutofit/>
              </a:bodyPr>
              <a:lstStyle/>
              <a:p>
                <a:pPr algn="l" defTabSz="1300480">
                  <a:defRPr sz="3400">
                    <a:solidFill>
                      <a:srgbClr val="0066CC"/>
                    </a:solidFill>
                    <a:latin typeface="Arial"/>
                    <a:ea typeface="Arial"/>
                    <a:cs typeface="Arial"/>
                    <a:sym typeface="Arial"/>
                  </a:defRPr>
                </a:pPr>
              </a:p>
            </p:txBody>
          </p:sp>
          <p:pic>
            <p:nvPicPr>
              <p:cNvPr id="699" name="image.png"/>
              <p:cNvPicPr>
                <a:picLocks noChangeAspect="1"/>
              </p:cNvPicPr>
              <p:nvPr/>
            </p:nvPicPr>
            <p:blipFill>
              <a:blip r:embed="rId4">
                <a:extLst/>
              </a:blip>
              <a:srcRect l="66195" t="15280" r="18309" b="51336"/>
              <a:stretch>
                <a:fillRect/>
              </a:stretch>
            </p:blipFill>
            <p:spPr>
              <a:xfrm>
                <a:off x="0" y="0"/>
                <a:ext cx="1794322" cy="1315027"/>
              </a:xfrm>
              <a:prstGeom prst="rect">
                <a:avLst/>
              </a:prstGeom>
              <a:ln w="12700" cap="flat">
                <a:noFill/>
                <a:miter lim="400000"/>
              </a:ln>
              <a:effectLst/>
            </p:spPr>
          </p:pic>
        </p:grpSp>
        <p:grpSp>
          <p:nvGrpSpPr>
            <p:cNvPr id="703" name="Group 703"/>
            <p:cNvGrpSpPr/>
            <p:nvPr/>
          </p:nvGrpSpPr>
          <p:grpSpPr>
            <a:xfrm>
              <a:off x="3551205" y="502516"/>
              <a:ext cx="1687358" cy="1315027"/>
              <a:chOff x="0" y="0"/>
              <a:chExt cx="1687357" cy="1315026"/>
            </a:xfrm>
          </p:grpSpPr>
          <p:sp>
            <p:nvSpPr>
              <p:cNvPr id="701" name="Shape 701"/>
              <p:cNvSpPr/>
              <p:nvPr/>
            </p:nvSpPr>
            <p:spPr>
              <a:xfrm>
                <a:off x="0" y="0"/>
                <a:ext cx="1687358" cy="1315027"/>
              </a:xfrm>
              <a:prstGeom prst="rect">
                <a:avLst/>
              </a:prstGeom>
              <a:solidFill>
                <a:srgbClr val="00CCFF"/>
              </a:solidFill>
              <a:ln w="12700" cap="flat">
                <a:noFill/>
                <a:miter lim="400000"/>
              </a:ln>
              <a:effectLst/>
            </p:spPr>
            <p:txBody>
              <a:bodyPr wrap="square" lIns="65023" tIns="65023" rIns="65023" bIns="65023" numCol="1" anchor="t">
                <a:noAutofit/>
              </a:bodyPr>
              <a:lstStyle/>
              <a:p>
                <a:pPr algn="l" defTabSz="1300480">
                  <a:defRPr sz="3400">
                    <a:solidFill>
                      <a:srgbClr val="0066CC"/>
                    </a:solidFill>
                    <a:latin typeface="Arial"/>
                    <a:ea typeface="Arial"/>
                    <a:cs typeface="Arial"/>
                    <a:sym typeface="Arial"/>
                  </a:defRPr>
                </a:pPr>
              </a:p>
            </p:txBody>
          </p:sp>
          <p:pic>
            <p:nvPicPr>
              <p:cNvPr id="702" name="image.png"/>
              <p:cNvPicPr>
                <a:picLocks noChangeAspect="1"/>
              </p:cNvPicPr>
              <p:nvPr/>
            </p:nvPicPr>
            <p:blipFill>
              <a:blip r:embed="rId5">
                <a:extLst/>
              </a:blip>
              <a:srcRect l="29823" t="26344" r="28070" b="43057"/>
              <a:stretch>
                <a:fillRect/>
              </a:stretch>
            </p:blipFill>
            <p:spPr>
              <a:xfrm>
                <a:off x="0" y="0"/>
                <a:ext cx="1687358" cy="1315027"/>
              </a:xfrm>
              <a:prstGeom prst="rect">
                <a:avLst/>
              </a:prstGeom>
              <a:ln w="12700" cap="flat">
                <a:noFill/>
                <a:miter lim="400000"/>
              </a:ln>
              <a:effectLst/>
            </p:spPr>
          </p:pic>
        </p:grpSp>
        <p:sp>
          <p:nvSpPr>
            <p:cNvPr id="704" name="Shape 704"/>
            <p:cNvSpPr/>
            <p:nvPr/>
          </p:nvSpPr>
          <p:spPr>
            <a:xfrm>
              <a:off x="120800" y="3135832"/>
              <a:ext cx="1338794" cy="781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defTabSz="1300480">
                <a:defRPr b="1" sz="2200">
                  <a:solidFill>
                    <a:srgbClr val="FFFFFF"/>
                  </a:solidFill>
                  <a:latin typeface="Arial"/>
                  <a:ea typeface="Arial"/>
                  <a:cs typeface="Arial"/>
                  <a:sym typeface="Arial"/>
                </a:defRPr>
              </a:pPr>
              <a:r>
                <a:t>King</a:t>
              </a:r>
            </a:p>
            <a:p>
              <a:pPr defTabSz="1300480">
                <a:defRPr b="1" sz="2200">
                  <a:solidFill>
                    <a:srgbClr val="FFFFFF"/>
                  </a:solidFill>
                  <a:latin typeface="Arial"/>
                  <a:ea typeface="Arial"/>
                  <a:cs typeface="Arial"/>
                  <a:sym typeface="Arial"/>
                </a:defRPr>
              </a:pPr>
              <a:r>
                <a:t>Mackeral</a:t>
              </a:r>
            </a:p>
          </p:txBody>
        </p:sp>
        <p:sp>
          <p:nvSpPr>
            <p:cNvPr id="705" name="Shape 705"/>
            <p:cNvSpPr/>
            <p:nvPr/>
          </p:nvSpPr>
          <p:spPr>
            <a:xfrm>
              <a:off x="2301856" y="3135832"/>
              <a:ext cx="856801" cy="781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defTabSz="1300480">
                <a:defRPr b="1" sz="2200">
                  <a:solidFill>
                    <a:srgbClr val="FFFFFF"/>
                  </a:solidFill>
                  <a:latin typeface="Arial"/>
                  <a:ea typeface="Arial"/>
                  <a:cs typeface="Arial"/>
                  <a:sym typeface="Arial"/>
                </a:defRPr>
              </a:pPr>
              <a:r>
                <a:t>Mahi</a:t>
              </a:r>
            </a:p>
            <a:p>
              <a:pPr defTabSz="1300480">
                <a:defRPr b="1" sz="2200">
                  <a:solidFill>
                    <a:srgbClr val="FFFFFF"/>
                  </a:solidFill>
                  <a:latin typeface="Arial"/>
                  <a:ea typeface="Arial"/>
                  <a:cs typeface="Arial"/>
                  <a:sym typeface="Arial"/>
                </a:defRPr>
              </a:pPr>
              <a:r>
                <a:t>Mahi</a:t>
              </a:r>
            </a:p>
          </p:txBody>
        </p:sp>
        <p:sp>
          <p:nvSpPr>
            <p:cNvPr id="706" name="Shape 706"/>
            <p:cNvSpPr/>
            <p:nvPr/>
          </p:nvSpPr>
          <p:spPr>
            <a:xfrm>
              <a:off x="3987047" y="3135832"/>
              <a:ext cx="960076" cy="781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defTabSz="1300480">
                <a:defRPr b="1" sz="2200">
                  <a:solidFill>
                    <a:srgbClr val="FFFFFF"/>
                  </a:solidFill>
                  <a:latin typeface="Arial"/>
                  <a:ea typeface="Arial"/>
                  <a:cs typeface="Arial"/>
                  <a:sym typeface="Arial"/>
                </a:defRPr>
              </a:pPr>
              <a:r>
                <a:t>Little</a:t>
              </a:r>
            </a:p>
            <a:p>
              <a:pPr defTabSz="1300480">
                <a:defRPr b="1" sz="2200">
                  <a:solidFill>
                    <a:srgbClr val="FFFFFF"/>
                  </a:solidFill>
                  <a:latin typeface="Arial"/>
                  <a:ea typeface="Arial"/>
                  <a:cs typeface="Arial"/>
                  <a:sym typeface="Arial"/>
                </a:defRPr>
              </a:pPr>
              <a:r>
                <a:t>Tunny</a:t>
              </a:r>
            </a:p>
          </p:txBody>
        </p:sp>
        <p:sp>
          <p:nvSpPr>
            <p:cNvPr id="707" name="Shape 707"/>
            <p:cNvSpPr/>
            <p:nvPr/>
          </p:nvSpPr>
          <p:spPr>
            <a:xfrm>
              <a:off x="6188370" y="3135832"/>
              <a:ext cx="1167579" cy="781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defTabSz="1300480">
                <a:defRPr b="1" sz="2200">
                  <a:solidFill>
                    <a:srgbClr val="FFFFFF"/>
                  </a:solidFill>
                  <a:latin typeface="Arial"/>
                  <a:ea typeface="Arial"/>
                  <a:cs typeface="Arial"/>
                  <a:sym typeface="Arial"/>
                </a:defRPr>
              </a:pPr>
              <a:r>
                <a:t>Yellow </a:t>
              </a:r>
            </a:p>
            <a:p>
              <a:pPr defTabSz="1300480">
                <a:defRPr b="1" sz="2200">
                  <a:solidFill>
                    <a:srgbClr val="FFFFFF"/>
                  </a:solidFill>
                  <a:latin typeface="Arial"/>
                  <a:ea typeface="Arial"/>
                  <a:cs typeface="Arial"/>
                  <a:sym typeface="Arial"/>
                </a:defRPr>
              </a:pPr>
              <a:r>
                <a:t>Perch</a:t>
              </a:r>
            </a:p>
          </p:txBody>
        </p:sp>
        <p:sp>
          <p:nvSpPr>
            <p:cNvPr id="708" name="Shape 708"/>
            <p:cNvSpPr/>
            <p:nvPr/>
          </p:nvSpPr>
          <p:spPr>
            <a:xfrm>
              <a:off x="5655722" y="22841"/>
              <a:ext cx="289493" cy="35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Arial"/>
                  <a:ea typeface="Arial"/>
                  <a:cs typeface="Arial"/>
                  <a:sym typeface="Arial"/>
                </a:defRPr>
              </a:lvl1pPr>
            </a:lstStyle>
            <a:p>
              <a:pPr/>
              <a:r>
                <a:t>R</a:t>
              </a:r>
            </a:p>
          </p:txBody>
        </p:sp>
        <p:sp>
          <p:nvSpPr>
            <p:cNvPr id="709" name="Shape 709"/>
            <p:cNvSpPr/>
            <p:nvPr/>
          </p:nvSpPr>
          <p:spPr>
            <a:xfrm>
              <a:off x="3722347" y="22841"/>
              <a:ext cx="289494" cy="35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Arial"/>
                  <a:ea typeface="Arial"/>
                  <a:cs typeface="Arial"/>
                  <a:sym typeface="Arial"/>
                </a:defRPr>
              </a:lvl1pPr>
            </a:lstStyle>
            <a:p>
              <a:pPr/>
              <a:r>
                <a:t>R</a:t>
              </a:r>
            </a:p>
          </p:txBody>
        </p:sp>
        <p:sp>
          <p:nvSpPr>
            <p:cNvPr id="710" name="Shape 710"/>
            <p:cNvSpPr/>
            <p:nvPr/>
          </p:nvSpPr>
          <p:spPr>
            <a:xfrm>
              <a:off x="1917329" y="22841"/>
              <a:ext cx="289494" cy="35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Arial"/>
                  <a:ea typeface="Arial"/>
                  <a:cs typeface="Arial"/>
                  <a:sym typeface="Arial"/>
                </a:defRPr>
              </a:lvl1pPr>
            </a:lstStyle>
            <a:p>
              <a:pPr/>
              <a:r>
                <a:t>R</a:t>
              </a:r>
            </a:p>
          </p:txBody>
        </p:sp>
        <p:sp>
          <p:nvSpPr>
            <p:cNvPr id="711" name="Shape 711"/>
            <p:cNvSpPr/>
            <p:nvPr/>
          </p:nvSpPr>
          <p:spPr>
            <a:xfrm>
              <a:off x="229972" y="22841"/>
              <a:ext cx="289494" cy="35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Arial"/>
                  <a:ea typeface="Arial"/>
                  <a:cs typeface="Arial"/>
                  <a:sym typeface="Arial"/>
                </a:defRPr>
              </a:lvl1pPr>
            </a:lstStyle>
            <a:p>
              <a:pPr/>
              <a:r>
                <a:t>R</a:t>
              </a:r>
            </a:p>
          </p:txBody>
        </p:sp>
        <p:sp>
          <p:nvSpPr>
            <p:cNvPr id="712" name="Shape 712"/>
            <p:cNvSpPr/>
            <p:nvPr/>
          </p:nvSpPr>
          <p:spPr>
            <a:xfrm>
              <a:off x="4460399" y="22841"/>
              <a:ext cx="334539" cy="35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Arial"/>
                  <a:ea typeface="Arial"/>
                  <a:cs typeface="Arial"/>
                  <a:sym typeface="Arial"/>
                </a:defRPr>
              </a:lvl1pPr>
            </a:lstStyle>
            <a:p>
              <a:pPr/>
              <a:r>
                <a:t>W</a:t>
              </a:r>
            </a:p>
          </p:txBody>
        </p:sp>
        <p:sp>
          <p:nvSpPr>
            <p:cNvPr id="713" name="Shape 713"/>
            <p:cNvSpPr/>
            <p:nvPr/>
          </p:nvSpPr>
          <p:spPr>
            <a:xfrm>
              <a:off x="2740952" y="0"/>
              <a:ext cx="334539" cy="35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Arial"/>
                  <a:ea typeface="Arial"/>
                  <a:cs typeface="Arial"/>
                  <a:sym typeface="Arial"/>
                </a:defRPr>
              </a:lvl1pPr>
            </a:lstStyle>
            <a:p>
              <a:pPr/>
              <a:r>
                <a:t>W</a:t>
              </a:r>
            </a:p>
          </p:txBody>
        </p:sp>
        <p:sp>
          <p:nvSpPr>
            <p:cNvPr id="714" name="Shape 714"/>
            <p:cNvSpPr/>
            <p:nvPr/>
          </p:nvSpPr>
          <p:spPr>
            <a:xfrm>
              <a:off x="863734" y="22841"/>
              <a:ext cx="334539" cy="35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Arial"/>
                  <a:ea typeface="Arial"/>
                  <a:cs typeface="Arial"/>
                  <a:sym typeface="Arial"/>
                </a:defRPr>
              </a:lvl1pPr>
            </a:lstStyle>
            <a:p>
              <a:pPr/>
              <a:r>
                <a:t>W</a:t>
              </a:r>
            </a:p>
          </p:txBody>
        </p:sp>
        <p:sp>
          <p:nvSpPr>
            <p:cNvPr id="715" name="Shape 715"/>
            <p:cNvSpPr/>
            <p:nvPr/>
          </p:nvSpPr>
          <p:spPr>
            <a:xfrm>
              <a:off x="6500738" y="22841"/>
              <a:ext cx="334539" cy="35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Arial"/>
                  <a:ea typeface="Arial"/>
                  <a:cs typeface="Arial"/>
                  <a:sym typeface="Arial"/>
                </a:defRPr>
              </a:lvl1pPr>
            </a:lstStyle>
            <a:p>
              <a:pPr/>
              <a:r>
                <a:t>W</a:t>
              </a:r>
            </a:p>
          </p:txBody>
        </p:sp>
        <p:sp>
          <p:nvSpPr>
            <p:cNvPr id="716" name="Shape 716"/>
            <p:cNvSpPr/>
            <p:nvPr/>
          </p:nvSpPr>
          <p:spPr>
            <a:xfrm>
              <a:off x="7452717" y="22841"/>
              <a:ext cx="278282" cy="35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600">
                  <a:solidFill>
                    <a:srgbClr val="FFFFFF"/>
                  </a:solidFill>
                  <a:latin typeface="Arial"/>
                  <a:ea typeface="Arial"/>
                  <a:cs typeface="Arial"/>
                  <a:sym typeface="Arial"/>
                </a:defRPr>
              </a:lvl1pPr>
            </a:lstStyle>
            <a:p>
              <a:pPr/>
              <a:r>
                <a:t>B</a:t>
              </a:r>
            </a:p>
          </p:txBody>
        </p:sp>
        <p:pic>
          <p:nvPicPr>
            <p:cNvPr id="717" name="image.png"/>
            <p:cNvPicPr>
              <a:picLocks noChangeAspect="1"/>
            </p:cNvPicPr>
            <p:nvPr/>
          </p:nvPicPr>
          <p:blipFill>
            <a:blip r:embed="rId6">
              <a:extLst/>
            </a:blip>
            <a:srcRect l="7438" t="18547" r="71333" b="29365"/>
            <a:stretch>
              <a:fillRect/>
            </a:stretch>
          </p:blipFill>
          <p:spPr>
            <a:xfrm>
              <a:off x="1759558" y="2212376"/>
              <a:ext cx="1706077" cy="655883"/>
            </a:xfrm>
            <a:prstGeom prst="rect">
              <a:avLst/>
            </a:prstGeom>
            <a:ln w="12700" cap="flat">
              <a:noFill/>
              <a:miter lim="400000"/>
            </a:ln>
            <a:effectLst/>
          </p:spPr>
        </p:pic>
        <p:pic>
          <p:nvPicPr>
            <p:cNvPr id="718" name="image.png"/>
            <p:cNvPicPr>
              <a:picLocks noChangeAspect="1"/>
            </p:cNvPicPr>
            <p:nvPr/>
          </p:nvPicPr>
          <p:blipFill>
            <a:blip r:embed="rId6">
              <a:extLst/>
            </a:blip>
            <a:srcRect l="37635" t="20867" r="39601" b="27825"/>
            <a:stretch>
              <a:fillRect/>
            </a:stretch>
          </p:blipFill>
          <p:spPr>
            <a:xfrm>
              <a:off x="3535160" y="2212376"/>
              <a:ext cx="1829086" cy="655883"/>
            </a:xfrm>
            <a:prstGeom prst="rect">
              <a:avLst/>
            </a:prstGeom>
            <a:ln w="12700" cap="flat">
              <a:noFill/>
              <a:miter lim="400000"/>
            </a:ln>
            <a:effectLst/>
          </p:spPr>
        </p:pic>
        <p:pic>
          <p:nvPicPr>
            <p:cNvPr id="719" name="image.png"/>
            <p:cNvPicPr>
              <a:picLocks noChangeAspect="1"/>
            </p:cNvPicPr>
            <p:nvPr/>
          </p:nvPicPr>
          <p:blipFill>
            <a:blip r:embed="rId6">
              <a:extLst/>
            </a:blip>
            <a:srcRect l="69581" t="22412" r="9625" b="26278"/>
            <a:stretch>
              <a:fillRect/>
            </a:stretch>
          </p:blipFill>
          <p:spPr>
            <a:xfrm>
              <a:off x="0" y="2212376"/>
              <a:ext cx="1671313" cy="655883"/>
            </a:xfrm>
            <a:prstGeom prst="rect">
              <a:avLst/>
            </a:prstGeom>
            <a:ln w="12700" cap="flat">
              <a:noFill/>
              <a:miter lim="400000"/>
            </a:ln>
            <a:effectLst/>
          </p:spPr>
        </p:pic>
        <p:pic>
          <p:nvPicPr>
            <p:cNvPr id="720" name="image.png"/>
            <p:cNvPicPr>
              <a:picLocks noChangeAspect="1"/>
            </p:cNvPicPr>
            <p:nvPr/>
          </p:nvPicPr>
          <p:blipFill>
            <a:blip r:embed="rId7">
              <a:extLst/>
            </a:blip>
            <a:srcRect l="14878" t="18220" r="15853" b="23097"/>
            <a:stretch>
              <a:fillRect/>
            </a:stretch>
          </p:blipFill>
          <p:spPr>
            <a:xfrm>
              <a:off x="5471209" y="2205850"/>
              <a:ext cx="2548419" cy="662409"/>
            </a:xfrm>
            <a:prstGeom prst="rect">
              <a:avLst/>
            </a:prstGeom>
            <a:ln w="12700" cap="flat">
              <a:noFill/>
              <a:miter lim="400000"/>
            </a:ln>
            <a:effectLst/>
          </p:spPr>
        </p:pic>
      </p:grpSp>
      <p:pic>
        <p:nvPicPr>
          <p:cNvPr id="722" name="mack.jpg"/>
          <p:cNvPicPr>
            <a:picLocks noChangeAspect="1"/>
          </p:cNvPicPr>
          <p:nvPr/>
        </p:nvPicPr>
        <p:blipFill>
          <a:blip r:embed="rId8">
            <a:extLst/>
          </a:blip>
          <a:stretch>
            <a:fillRect/>
          </a:stretch>
        </p:blipFill>
        <p:spPr>
          <a:xfrm>
            <a:off x="433493" y="8019626"/>
            <a:ext cx="4781974" cy="1442721"/>
          </a:xfrm>
          <a:prstGeom prst="rect">
            <a:avLst/>
          </a:prstGeom>
          <a:ln w="12700">
            <a:miter lim="400000"/>
          </a:ln>
        </p:spPr>
      </p:pic>
      <p:pic>
        <p:nvPicPr>
          <p:cNvPr id="723" name="mahi.jpg"/>
          <p:cNvPicPr>
            <a:picLocks noChangeAspect="1"/>
          </p:cNvPicPr>
          <p:nvPr/>
        </p:nvPicPr>
        <p:blipFill>
          <a:blip r:embed="rId9">
            <a:extLst/>
          </a:blip>
          <a:stretch>
            <a:fillRect/>
          </a:stretch>
        </p:blipFill>
        <p:spPr>
          <a:xfrm>
            <a:off x="2167466" y="6531751"/>
            <a:ext cx="4334934" cy="1765583"/>
          </a:xfrm>
          <a:prstGeom prst="rect">
            <a:avLst/>
          </a:prstGeom>
          <a:ln w="12700">
            <a:miter lim="400000"/>
          </a:ln>
        </p:spPr>
      </p:pic>
      <p:pic>
        <p:nvPicPr>
          <p:cNvPr id="724" name="tuny.jpg"/>
          <p:cNvPicPr>
            <a:picLocks noChangeAspect="1"/>
          </p:cNvPicPr>
          <p:nvPr/>
        </p:nvPicPr>
        <p:blipFill>
          <a:blip r:embed="rId10">
            <a:extLst/>
          </a:blip>
          <a:stretch>
            <a:fillRect/>
          </a:stretch>
        </p:blipFill>
        <p:spPr>
          <a:xfrm>
            <a:off x="6502400" y="6719146"/>
            <a:ext cx="4226561" cy="1194366"/>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9" presetID="2" grpId="1" fill="hold">
                                  <p:stCondLst>
                                    <p:cond delay="2000"/>
                                  </p:stCondLst>
                                  <p:iterate type="el" backwards="0">
                                    <p:tmAbs val="0"/>
                                  </p:iterate>
                                  <p:childTnLst>
                                    <p:set>
                                      <p:cBhvr>
                                        <p:cTn id="6" fill="hold"/>
                                        <p:tgtEl>
                                          <p:spTgt spid="722"/>
                                        </p:tgtEl>
                                        <p:attrNameLst>
                                          <p:attrName>style.visibility</p:attrName>
                                        </p:attrNameLst>
                                      </p:cBhvr>
                                      <p:to>
                                        <p:strVal val="visible"/>
                                      </p:to>
                                    </p:set>
                                    <p:anim calcmode="lin" valueType="num">
                                      <p:cBhvr>
                                        <p:cTn id="7" dur="500" fill="hold"/>
                                        <p:tgtEl>
                                          <p:spTgt spid="722"/>
                                        </p:tgtEl>
                                        <p:attrNameLst>
                                          <p:attrName>ppt_x</p:attrName>
                                        </p:attrNameLst>
                                      </p:cBhvr>
                                      <p:tavLst>
                                        <p:tav tm="0">
                                          <p:val>
                                            <p:strVal val="0-#ppt_w/2"/>
                                          </p:val>
                                        </p:tav>
                                        <p:tav tm="100000">
                                          <p:val>
                                            <p:strVal val="#ppt_x"/>
                                          </p:val>
                                        </p:tav>
                                      </p:tavLst>
                                    </p:anim>
                                    <p:anim calcmode="lin" valueType="num">
                                      <p:cBhvr>
                                        <p:cTn id="8" dur="500" fill="hold"/>
                                        <p:tgtEl>
                                          <p:spTgt spid="722"/>
                                        </p:tgtEl>
                                        <p:attrNameLst>
                                          <p:attrName>ppt_y</p:attrName>
                                        </p:attrNameLst>
                                      </p:cBhvr>
                                      <p:tavLst>
                                        <p:tav tm="0">
                                          <p:val>
                                            <p:strVal val="0-#ppt_h/2"/>
                                          </p:val>
                                        </p:tav>
                                        <p:tav tm="100000">
                                          <p:val>
                                            <p:strVal val="#ppt_y"/>
                                          </p:val>
                                        </p:tav>
                                      </p:tavLst>
                                    </p:anim>
                                  </p:childTnLst>
                                </p:cTn>
                              </p:par>
                            </p:childTnLst>
                          </p:cTn>
                        </p:par>
                        <p:par>
                          <p:cTn id="9" fill="hold">
                            <p:stCondLst>
                              <p:cond delay="2500"/>
                            </p:stCondLst>
                            <p:childTnLst>
                              <p:par>
                                <p:cTn id="10" presetClass="entr" nodeType="afterEffect" presetSubtype="3" presetID="2" grpId="2" fill="hold">
                                  <p:stCondLst>
                                    <p:cond delay="2000"/>
                                  </p:stCondLst>
                                  <p:iterate type="el" backwards="0">
                                    <p:tmAbs val="0"/>
                                  </p:iterate>
                                  <p:childTnLst>
                                    <p:set>
                                      <p:cBhvr>
                                        <p:cTn id="11" fill="hold"/>
                                        <p:tgtEl>
                                          <p:spTgt spid="723"/>
                                        </p:tgtEl>
                                        <p:attrNameLst>
                                          <p:attrName>style.visibility</p:attrName>
                                        </p:attrNameLst>
                                      </p:cBhvr>
                                      <p:to>
                                        <p:strVal val="visible"/>
                                      </p:to>
                                    </p:set>
                                    <p:anim calcmode="lin" valueType="num">
                                      <p:cBhvr>
                                        <p:cTn id="12" dur="500" fill="hold"/>
                                        <p:tgtEl>
                                          <p:spTgt spid="723"/>
                                        </p:tgtEl>
                                        <p:attrNameLst>
                                          <p:attrName>ppt_x</p:attrName>
                                        </p:attrNameLst>
                                      </p:cBhvr>
                                      <p:tavLst>
                                        <p:tav tm="0">
                                          <p:val>
                                            <p:strVal val="1+#ppt_w/2"/>
                                          </p:val>
                                        </p:tav>
                                        <p:tav tm="100000">
                                          <p:val>
                                            <p:strVal val="#ppt_x"/>
                                          </p:val>
                                        </p:tav>
                                      </p:tavLst>
                                    </p:anim>
                                    <p:anim calcmode="lin" valueType="num">
                                      <p:cBhvr>
                                        <p:cTn id="13" dur="500" fill="hold"/>
                                        <p:tgtEl>
                                          <p:spTgt spid="723"/>
                                        </p:tgtEl>
                                        <p:attrNameLst>
                                          <p:attrName>ppt_y</p:attrName>
                                        </p:attrNameLst>
                                      </p:cBhvr>
                                      <p:tavLst>
                                        <p:tav tm="0">
                                          <p:val>
                                            <p:strVal val="0-#ppt_h/2"/>
                                          </p:val>
                                        </p:tav>
                                        <p:tav tm="100000">
                                          <p:val>
                                            <p:strVal val="#ppt_y"/>
                                          </p:val>
                                        </p:tav>
                                      </p:tavLst>
                                    </p:anim>
                                  </p:childTnLst>
                                </p:cTn>
                              </p:par>
                            </p:childTnLst>
                          </p:cTn>
                        </p:par>
                        <p:par>
                          <p:cTn id="14" fill="hold">
                            <p:stCondLst>
                              <p:cond delay="5000"/>
                            </p:stCondLst>
                            <p:childTnLst>
                              <p:par>
                                <p:cTn id="15" presetClass="entr" nodeType="afterEffect" presetSubtype="2" presetID="2" grpId="3" fill="hold">
                                  <p:stCondLst>
                                    <p:cond delay="2000"/>
                                  </p:stCondLst>
                                  <p:iterate type="el" backwards="0">
                                    <p:tmAbs val="0"/>
                                  </p:iterate>
                                  <p:childTnLst>
                                    <p:set>
                                      <p:cBhvr>
                                        <p:cTn id="16" fill="hold"/>
                                        <p:tgtEl>
                                          <p:spTgt spid="724"/>
                                        </p:tgtEl>
                                        <p:attrNameLst>
                                          <p:attrName>style.visibility</p:attrName>
                                        </p:attrNameLst>
                                      </p:cBhvr>
                                      <p:to>
                                        <p:strVal val="visible"/>
                                      </p:to>
                                    </p:set>
                                    <p:anim calcmode="lin" valueType="num">
                                      <p:cBhvr>
                                        <p:cTn id="17" dur="500" fill="hold"/>
                                        <p:tgtEl>
                                          <p:spTgt spid="724"/>
                                        </p:tgtEl>
                                        <p:attrNameLst>
                                          <p:attrName>ppt_x</p:attrName>
                                        </p:attrNameLst>
                                      </p:cBhvr>
                                      <p:tavLst>
                                        <p:tav tm="0">
                                          <p:val>
                                            <p:strVal val="1+#ppt_w/2"/>
                                          </p:val>
                                        </p:tav>
                                        <p:tav tm="100000">
                                          <p:val>
                                            <p:strVal val="#ppt_x"/>
                                          </p:val>
                                        </p:tav>
                                      </p:tavLst>
                                    </p:anim>
                                    <p:anim calcmode="lin" valueType="num">
                                      <p:cBhvr>
                                        <p:cTn id="18" dur="500" fill="hold"/>
                                        <p:tgtEl>
                                          <p:spTgt spid="724"/>
                                        </p:tgtEl>
                                        <p:attrNameLst>
                                          <p:attrName>ppt_y</p:attrName>
                                        </p:attrNameLst>
                                      </p:cBhvr>
                                      <p:tavLst>
                                        <p:tav tm="0">
                                          <p:val>
                                            <p:strVal val="#ppt_y"/>
                                          </p:val>
                                        </p:tav>
                                        <p:tav tm="100000">
                                          <p:val>
                                            <p:strVal val="#ppt_y"/>
                                          </p:val>
                                        </p:tav>
                                      </p:tavLst>
                                    </p:anim>
                                  </p:childTnLst>
                                </p:cTn>
                              </p:par>
                            </p:childTnLst>
                          </p:cTn>
                        </p:par>
                        <p:par>
                          <p:cTn id="19" fill="hold">
                            <p:stCondLst>
                              <p:cond delay="7500"/>
                            </p:stCondLst>
                            <p:childTnLst>
                              <p:par>
                                <p:cTn id="20" presetClass="entr" nodeType="afterEffect" presetSubtype="8" presetID="22" grpId="4" fill="hold">
                                  <p:stCondLst>
                                    <p:cond delay="2000"/>
                                  </p:stCondLst>
                                  <p:iterate type="el" backwards="0">
                                    <p:tmAbs val="0"/>
                                  </p:iterate>
                                  <p:childTnLst>
                                    <p:set>
                                      <p:cBhvr>
                                        <p:cTn id="21" fill="hold"/>
                                        <p:tgtEl>
                                          <p:spTgt spid="692"/>
                                        </p:tgtEl>
                                        <p:attrNameLst>
                                          <p:attrName>style.visibility</p:attrName>
                                        </p:attrNameLst>
                                      </p:cBhvr>
                                      <p:to>
                                        <p:strVal val="visible"/>
                                      </p:to>
                                    </p:set>
                                    <p:animEffect filter="wipe(left)" transition="in">
                                      <p:cBhvr>
                                        <p:cTn id="22" dur="5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4" grpId="3"/>
      <p:bldP build="whole" bldLvl="1" animBg="1" rev="0" advAuto="0" spid="722" grpId="1"/>
      <p:bldP build="whole" bldLvl="1" animBg="1" rev="0" advAuto="0" spid="692" grpId="4"/>
      <p:bldP build="whole" bldLvl="1" animBg="1" rev="0" advAuto="0" spid="723" grpId="2"/>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5" name="pasted-image.jpg"/>
          <p:cNvPicPr>
            <a:picLocks noChangeAspect="1"/>
          </p:cNvPicPr>
          <p:nvPr/>
        </p:nvPicPr>
        <p:blipFill>
          <a:blip r:embed="rId2">
            <a:extLst/>
          </a:blip>
          <a:stretch>
            <a:fillRect/>
          </a:stretch>
        </p:blipFill>
        <p:spPr>
          <a:xfrm>
            <a:off x="-323850" y="1468565"/>
            <a:ext cx="13004800" cy="6816470"/>
          </a:xfrm>
          <a:prstGeom prst="rect">
            <a:avLst/>
          </a:prstGeom>
          <a:ln w="12700">
            <a:miter lim="400000"/>
          </a:ln>
        </p:spPr>
      </p:pic>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726" name="Shape 726"/>
          <p:cNvSpPr/>
          <p:nvPr>
            <p:ph type="title"/>
          </p:nvPr>
        </p:nvSpPr>
        <p:spPr>
          <a:xfrm>
            <a:off x="783448" y="844408"/>
            <a:ext cx="11054082" cy="1625601"/>
          </a:xfrm>
          <a:prstGeom prst="rect">
            <a:avLst/>
          </a:prstGeom>
        </p:spPr>
        <p:txBody>
          <a:bodyPr/>
          <a:lstStyle/>
          <a:p>
            <a:pPr>
              <a:defRPr>
                <a:effectLst/>
              </a:defRPr>
            </a:pPr>
            <a:r>
              <a:t>MSTNs Isolated</a:t>
            </a:r>
          </a:p>
        </p:txBody>
      </p:sp>
      <p:pic>
        <p:nvPicPr>
          <p:cNvPr id="727" name="image.pdf"/>
          <p:cNvPicPr>
            <a:picLocks noChangeAspect="1"/>
          </p:cNvPicPr>
          <p:nvPr/>
        </p:nvPicPr>
        <p:blipFill>
          <a:blip r:embed="rId2">
            <a:extLst/>
          </a:blip>
          <a:stretch>
            <a:fillRect/>
          </a:stretch>
        </p:blipFill>
        <p:spPr>
          <a:xfrm>
            <a:off x="2612248" y="2725137"/>
            <a:ext cx="7389708" cy="6520464"/>
          </a:xfrm>
          <a:prstGeom prst="rect">
            <a:avLst/>
          </a:prstGeom>
          <a:ln w="12700">
            <a:miter lim="400000"/>
          </a:ln>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29" name="image.pdf"/>
          <p:cNvPicPr>
            <a:picLocks noChangeAspect="1"/>
          </p:cNvPicPr>
          <p:nvPr/>
        </p:nvPicPr>
        <p:blipFill>
          <a:blip r:embed="rId2">
            <a:extLst/>
          </a:blip>
          <a:stretch>
            <a:fillRect/>
          </a:stretch>
        </p:blipFill>
        <p:spPr>
          <a:xfrm>
            <a:off x="-1" y="-31610"/>
            <a:ext cx="13004802" cy="9785211"/>
          </a:xfrm>
          <a:prstGeom prst="rect">
            <a:avLst/>
          </a:prstGeom>
          <a:ln w="12700">
            <a:miter lim="400000"/>
          </a:ln>
        </p:spPr>
      </p:pic>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 name="Shape 731"/>
          <p:cNvSpPr/>
          <p:nvPr>
            <p:ph type="title"/>
          </p:nvPr>
        </p:nvSpPr>
        <p:spPr>
          <a:xfrm>
            <a:off x="975359" y="866986"/>
            <a:ext cx="11054082" cy="1625601"/>
          </a:xfrm>
          <a:prstGeom prst="rect">
            <a:avLst/>
          </a:prstGeom>
        </p:spPr>
        <p:txBody>
          <a:bodyPr/>
          <a:lstStyle/>
          <a:p>
            <a:pPr/>
            <a:r>
              <a:t>Transgenic Salmon</a:t>
            </a:r>
          </a:p>
        </p:txBody>
      </p:sp>
      <p:grpSp>
        <p:nvGrpSpPr>
          <p:cNvPr id="734" name="Group 734"/>
          <p:cNvGrpSpPr/>
          <p:nvPr/>
        </p:nvGrpSpPr>
        <p:grpSpPr>
          <a:xfrm>
            <a:off x="1571413" y="3522133"/>
            <a:ext cx="9974863" cy="5079394"/>
            <a:chOff x="0" y="0"/>
            <a:chExt cx="9974862" cy="5079393"/>
          </a:xfrm>
        </p:grpSpPr>
        <p:sp>
          <p:nvSpPr>
            <p:cNvPr id="732" name="Shape 732"/>
            <p:cNvSpPr/>
            <p:nvPr/>
          </p:nvSpPr>
          <p:spPr>
            <a:xfrm>
              <a:off x="596053" y="4244622"/>
              <a:ext cx="7516813" cy="834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solidFill>
                    <a:srgbClr val="FFFFFF"/>
                  </a:solidFill>
                  <a:latin typeface="Tempus Sans ITC"/>
                  <a:ea typeface="Tempus Sans ITC"/>
                  <a:cs typeface="Tempus Sans ITC"/>
                  <a:sym typeface="Tempus Sans ITC"/>
                </a:defRPr>
              </a:lvl1pPr>
            </a:lstStyle>
            <a:p>
              <a:pPr/>
              <a:r>
                <a:t>From: CHOY L HEW &amp; GARTH FLETCHER</a:t>
              </a:r>
            </a:p>
          </p:txBody>
        </p:sp>
        <p:pic>
          <p:nvPicPr>
            <p:cNvPr id="733" name="GH fish.png"/>
            <p:cNvPicPr>
              <a:picLocks noChangeAspect="1"/>
            </p:cNvPicPr>
            <p:nvPr/>
          </p:nvPicPr>
          <p:blipFill>
            <a:blip r:embed="rId2">
              <a:extLst/>
            </a:blip>
            <a:srcRect l="999" t="4615" r="0" b="2307"/>
            <a:stretch>
              <a:fillRect/>
            </a:stretch>
          </p:blipFill>
          <p:spPr>
            <a:xfrm>
              <a:off x="0" y="0"/>
              <a:ext cx="9974863" cy="4064001"/>
            </a:xfrm>
            <a:prstGeom prst="rect">
              <a:avLst/>
            </a:prstGeom>
            <a:ln w="12700" cap="flat">
              <a:noFill/>
              <a:miter lim="400000"/>
            </a:ln>
            <a:effectLst/>
          </p:spPr>
        </p:pic>
      </p:grpSp>
      <p:sp>
        <p:nvSpPr>
          <p:cNvPr id="735" name="Shape 735"/>
          <p:cNvSpPr/>
          <p:nvPr/>
        </p:nvSpPr>
        <p:spPr>
          <a:xfrm>
            <a:off x="2930595" y="6188568"/>
            <a:ext cx="5220177" cy="83477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7C80"/>
                </a:solidFill>
                <a:latin typeface="Tempus Sans ITC"/>
                <a:ea typeface="Tempus Sans ITC"/>
                <a:cs typeface="Tempus Sans ITC"/>
                <a:sym typeface="Tempus Sans ITC"/>
              </a:defRPr>
            </a:lvl1pPr>
          </a:lstStyle>
          <a:p>
            <a:pPr/>
            <a:r>
              <a:t>GH transgenic Atlantic Salmon</a:t>
            </a:r>
          </a:p>
        </p:txBody>
      </p:sp>
      <p:sp>
        <p:nvSpPr>
          <p:cNvPr id="736" name="Shape 736"/>
          <p:cNvSpPr/>
          <p:nvPr/>
        </p:nvSpPr>
        <p:spPr>
          <a:xfrm>
            <a:off x="3576319" y="3359573"/>
            <a:ext cx="5374006" cy="83477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Tempus Sans ITC"/>
                <a:ea typeface="Tempus Sans ITC"/>
                <a:cs typeface="Tempus Sans ITC"/>
                <a:sym typeface="Tempus Sans ITC"/>
              </a:defRPr>
            </a:lvl1pPr>
          </a:lstStyle>
          <a:p>
            <a:pPr/>
            <a:r>
              <a:t>Control Atlantic Salmon Siblings</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8" name="image.png"/>
          <p:cNvPicPr>
            <a:picLocks noChangeAspect="1"/>
          </p:cNvPicPr>
          <p:nvPr/>
        </p:nvPicPr>
        <p:blipFill>
          <a:blip r:embed="rId3">
            <a:extLst/>
          </a:blip>
          <a:srcRect l="4052" t="55566" r="1760" b="17153"/>
          <a:stretch>
            <a:fillRect/>
          </a:stretch>
        </p:blipFill>
        <p:spPr>
          <a:xfrm>
            <a:off x="918915" y="4592319"/>
            <a:ext cx="11433388" cy="1187592"/>
          </a:xfrm>
          <a:prstGeom prst="rect">
            <a:avLst/>
          </a:prstGeom>
          <a:ln w="12700">
            <a:miter lim="400000"/>
          </a:ln>
        </p:spPr>
      </p:pic>
      <p:sp>
        <p:nvSpPr>
          <p:cNvPr id="739" name="Shape 739"/>
          <p:cNvSpPr/>
          <p:nvPr>
            <p:ph type="title"/>
          </p:nvPr>
        </p:nvSpPr>
        <p:spPr>
          <a:xfrm>
            <a:off x="975359" y="866986"/>
            <a:ext cx="11054082" cy="1625601"/>
          </a:xfrm>
          <a:prstGeom prst="rect">
            <a:avLst/>
          </a:prstGeom>
        </p:spPr>
        <p:txBody>
          <a:bodyPr/>
          <a:lstStyle/>
          <a:p>
            <a:pPr/>
            <a:r>
              <a:t>Transgenic Coho Salmon</a:t>
            </a:r>
          </a:p>
        </p:txBody>
      </p:sp>
      <p:sp>
        <p:nvSpPr>
          <p:cNvPr id="740" name="Shape 740"/>
          <p:cNvSpPr/>
          <p:nvPr/>
        </p:nvSpPr>
        <p:spPr>
          <a:xfrm>
            <a:off x="3684693" y="3005102"/>
            <a:ext cx="6724958" cy="61122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3400">
                <a:solidFill>
                  <a:srgbClr val="FFFFFF"/>
                </a:solidFill>
                <a:latin typeface="Arial"/>
                <a:ea typeface="Arial"/>
                <a:cs typeface="Arial"/>
                <a:sym typeface="Arial"/>
              </a:defRPr>
            </a:lvl1pPr>
          </a:lstStyle>
          <a:p>
            <a:pPr/>
            <a:r>
              <a:t>White Muscle Northern Analysis</a:t>
            </a:r>
          </a:p>
        </p:txBody>
      </p:sp>
      <p:sp>
        <p:nvSpPr>
          <p:cNvPr id="741" name="Shape 741"/>
          <p:cNvSpPr/>
          <p:nvPr/>
        </p:nvSpPr>
        <p:spPr>
          <a:xfrm flipH="1">
            <a:off x="4788746" y="4158826"/>
            <a:ext cx="1" cy="2059094"/>
          </a:xfrm>
          <a:prstGeom prst="line">
            <a:avLst/>
          </a:prstGeom>
          <a:ln w="50800" cap="sq">
            <a:solidFill>
              <a:srgbClr val="FF33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742" name="Shape 742"/>
          <p:cNvSpPr/>
          <p:nvPr/>
        </p:nvSpPr>
        <p:spPr>
          <a:xfrm>
            <a:off x="8615679" y="4158826"/>
            <a:ext cx="1" cy="2059094"/>
          </a:xfrm>
          <a:prstGeom prst="line">
            <a:avLst/>
          </a:prstGeom>
          <a:ln w="50800" cap="sq">
            <a:solidFill>
              <a:srgbClr val="FF33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743" name="Shape 743"/>
          <p:cNvSpPr/>
          <p:nvPr/>
        </p:nvSpPr>
        <p:spPr>
          <a:xfrm>
            <a:off x="1542062" y="5809262"/>
            <a:ext cx="2289520"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Times"/>
                <a:ea typeface="Times"/>
                <a:cs typeface="Times"/>
                <a:sym typeface="Times"/>
              </a:defRPr>
            </a:lvl1pPr>
          </a:lstStyle>
          <a:p>
            <a:pPr/>
            <a:r>
              <a:t>Age Control</a:t>
            </a:r>
          </a:p>
        </p:txBody>
      </p:sp>
      <p:sp>
        <p:nvSpPr>
          <p:cNvPr id="744" name="Shape 744"/>
          <p:cNvSpPr/>
          <p:nvPr/>
        </p:nvSpPr>
        <p:spPr>
          <a:xfrm>
            <a:off x="5278684" y="5809262"/>
            <a:ext cx="2313556"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Times"/>
                <a:ea typeface="Times"/>
                <a:cs typeface="Times"/>
                <a:sym typeface="Times"/>
              </a:defRPr>
            </a:lvl1pPr>
          </a:lstStyle>
          <a:p>
            <a:pPr/>
            <a:r>
              <a:t>Size Control</a:t>
            </a:r>
          </a:p>
        </p:txBody>
      </p:sp>
      <p:sp>
        <p:nvSpPr>
          <p:cNvPr id="745" name="Shape 745"/>
          <p:cNvSpPr/>
          <p:nvPr/>
        </p:nvSpPr>
        <p:spPr>
          <a:xfrm>
            <a:off x="9374293" y="5809262"/>
            <a:ext cx="2046000"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Times"/>
                <a:ea typeface="Times"/>
                <a:cs typeface="Times"/>
                <a:sym typeface="Times"/>
              </a:defRPr>
            </a:lvl1pPr>
          </a:lstStyle>
          <a:p>
            <a:pPr/>
            <a:r>
              <a:t>Transgenic</a:t>
            </a:r>
          </a:p>
        </p:txBody>
      </p:sp>
      <p:pic>
        <p:nvPicPr>
          <p:cNvPr id="746" name="image.png"/>
          <p:cNvPicPr>
            <a:picLocks noChangeAspect="1"/>
          </p:cNvPicPr>
          <p:nvPr/>
        </p:nvPicPr>
        <p:blipFill>
          <a:blip r:embed="rId4">
            <a:extLst/>
          </a:blip>
          <a:stretch>
            <a:fillRect/>
          </a:stretch>
        </p:blipFill>
        <p:spPr>
          <a:xfrm>
            <a:off x="4946791" y="6466275"/>
            <a:ext cx="3420534" cy="1219201"/>
          </a:xfrm>
          <a:prstGeom prst="rect">
            <a:avLst/>
          </a:prstGeom>
          <a:ln w="12700">
            <a:miter lim="400000"/>
          </a:ln>
        </p:spPr>
      </p:pic>
      <p:grpSp>
        <p:nvGrpSpPr>
          <p:cNvPr id="749" name="Group 749"/>
          <p:cNvGrpSpPr/>
          <p:nvPr/>
        </p:nvGrpSpPr>
        <p:grpSpPr>
          <a:xfrm>
            <a:off x="8730826" y="6454986"/>
            <a:ext cx="3420535" cy="1219201"/>
            <a:chOff x="0" y="0"/>
            <a:chExt cx="3420533" cy="1219200"/>
          </a:xfrm>
        </p:grpSpPr>
        <p:pic>
          <p:nvPicPr>
            <p:cNvPr id="747" name="image.png"/>
            <p:cNvPicPr>
              <a:picLocks noChangeAspect="1"/>
            </p:cNvPicPr>
            <p:nvPr/>
          </p:nvPicPr>
          <p:blipFill>
            <a:blip r:embed="rId4">
              <a:extLst/>
            </a:blip>
            <a:stretch>
              <a:fillRect/>
            </a:stretch>
          </p:blipFill>
          <p:spPr>
            <a:xfrm>
              <a:off x="0" y="0"/>
              <a:ext cx="3420534" cy="1219201"/>
            </a:xfrm>
            <a:prstGeom prst="rect">
              <a:avLst/>
            </a:prstGeom>
            <a:ln w="12700" cap="flat">
              <a:noFill/>
              <a:miter lim="400000"/>
            </a:ln>
            <a:effectLst/>
          </p:spPr>
        </p:pic>
        <p:pic>
          <p:nvPicPr>
            <p:cNvPr id="748" name="image.pdf"/>
            <p:cNvPicPr>
              <a:picLocks noChangeAspect="1"/>
            </p:cNvPicPr>
            <p:nvPr/>
          </p:nvPicPr>
          <p:blipFill>
            <a:blip r:embed="rId5">
              <a:extLst/>
            </a:blip>
            <a:stretch>
              <a:fillRect/>
            </a:stretch>
          </p:blipFill>
          <p:spPr>
            <a:xfrm>
              <a:off x="1198880" y="474133"/>
              <a:ext cx="352214" cy="365761"/>
            </a:xfrm>
            <a:prstGeom prst="rect">
              <a:avLst/>
            </a:prstGeom>
            <a:ln w="12700" cap="flat">
              <a:noFill/>
              <a:miter lim="400000"/>
            </a:ln>
            <a:effectLst/>
          </p:spPr>
        </p:pic>
      </p:grpSp>
      <p:pic>
        <p:nvPicPr>
          <p:cNvPr id="750" name="image.png"/>
          <p:cNvPicPr>
            <a:picLocks noChangeAspect="1"/>
          </p:cNvPicPr>
          <p:nvPr/>
        </p:nvPicPr>
        <p:blipFill>
          <a:blip r:embed="rId4">
            <a:extLst/>
          </a:blip>
          <a:stretch>
            <a:fillRect/>
          </a:stretch>
        </p:blipFill>
        <p:spPr>
          <a:xfrm>
            <a:off x="1817510" y="6734951"/>
            <a:ext cx="1711397" cy="609601"/>
          </a:xfrm>
          <a:prstGeom prst="rect">
            <a:avLst/>
          </a:prstGeom>
          <a:ln w="12700">
            <a:miter lim="400000"/>
          </a:ln>
        </p:spPr>
      </p:pic>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4" name="image.png"/>
          <p:cNvPicPr>
            <a:picLocks noChangeAspect="1"/>
          </p:cNvPicPr>
          <p:nvPr/>
        </p:nvPicPr>
        <p:blipFill>
          <a:blip r:embed="rId2">
            <a:extLst/>
          </a:blip>
          <a:srcRect l="5007" t="51087" r="7287" b="15281"/>
          <a:stretch>
            <a:fillRect/>
          </a:stretch>
        </p:blipFill>
        <p:spPr>
          <a:xfrm>
            <a:off x="2790613" y="4384604"/>
            <a:ext cx="7825459" cy="1149210"/>
          </a:xfrm>
          <a:prstGeom prst="rect">
            <a:avLst/>
          </a:prstGeom>
          <a:ln w="12700">
            <a:miter lim="400000"/>
          </a:ln>
        </p:spPr>
      </p:pic>
      <p:sp>
        <p:nvSpPr>
          <p:cNvPr id="755" name="Shape 755"/>
          <p:cNvSpPr/>
          <p:nvPr>
            <p:ph type="title"/>
          </p:nvPr>
        </p:nvSpPr>
        <p:spPr>
          <a:xfrm>
            <a:off x="975359" y="866986"/>
            <a:ext cx="11054082" cy="1625601"/>
          </a:xfrm>
          <a:prstGeom prst="rect">
            <a:avLst/>
          </a:prstGeom>
        </p:spPr>
        <p:txBody>
          <a:bodyPr/>
          <a:lstStyle/>
          <a:p>
            <a:pPr/>
            <a:r>
              <a:t>Transgenic Coho Salmon</a:t>
            </a:r>
          </a:p>
        </p:txBody>
      </p:sp>
      <p:sp>
        <p:nvSpPr>
          <p:cNvPr id="756" name="Shape 756"/>
          <p:cNvSpPr/>
          <p:nvPr/>
        </p:nvSpPr>
        <p:spPr>
          <a:xfrm>
            <a:off x="3684693" y="3005102"/>
            <a:ext cx="6365476" cy="61122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1" sz="3400">
                <a:solidFill>
                  <a:srgbClr val="FFFFFF"/>
                </a:solidFill>
                <a:latin typeface="Arial"/>
                <a:ea typeface="Arial"/>
                <a:cs typeface="Arial"/>
                <a:sym typeface="Arial"/>
              </a:defRPr>
            </a:lvl1pPr>
          </a:lstStyle>
          <a:p>
            <a:pPr/>
            <a:r>
              <a:t>Red Muscle Northern Analysis</a:t>
            </a:r>
          </a:p>
        </p:txBody>
      </p:sp>
      <p:sp>
        <p:nvSpPr>
          <p:cNvPr id="757" name="Shape 757"/>
          <p:cNvSpPr/>
          <p:nvPr/>
        </p:nvSpPr>
        <p:spPr>
          <a:xfrm>
            <a:off x="6712373" y="4032391"/>
            <a:ext cx="1" cy="2059094"/>
          </a:xfrm>
          <a:prstGeom prst="line">
            <a:avLst/>
          </a:prstGeom>
          <a:ln w="50800" cap="sq">
            <a:solidFill>
              <a:srgbClr val="FF3300"/>
            </a:solidFill>
          </a:ln>
        </p:spPr>
        <p:txBody>
          <a:bodyPr lIns="65023" tIns="65023" rIns="65023" bIns="65023"/>
          <a:lstStyle/>
          <a:p>
            <a:pPr algn="l" defTabSz="1300480">
              <a:defRPr sz="3400">
                <a:solidFill>
                  <a:srgbClr val="FFFFFF"/>
                </a:solidFill>
                <a:latin typeface="Arial"/>
                <a:ea typeface="Arial"/>
                <a:cs typeface="Arial"/>
                <a:sym typeface="Arial"/>
              </a:defRPr>
            </a:pPr>
          </a:p>
        </p:txBody>
      </p:sp>
      <p:sp>
        <p:nvSpPr>
          <p:cNvPr id="758" name="Shape 758"/>
          <p:cNvSpPr/>
          <p:nvPr/>
        </p:nvSpPr>
        <p:spPr>
          <a:xfrm>
            <a:off x="7321973" y="5764106"/>
            <a:ext cx="2313556"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Times"/>
                <a:ea typeface="Times"/>
                <a:cs typeface="Times"/>
                <a:sym typeface="Times"/>
              </a:defRPr>
            </a:lvl1pPr>
          </a:lstStyle>
          <a:p>
            <a:pPr/>
            <a:r>
              <a:t>Size Control</a:t>
            </a:r>
          </a:p>
        </p:txBody>
      </p:sp>
      <p:sp>
        <p:nvSpPr>
          <p:cNvPr id="759" name="Shape 759"/>
          <p:cNvSpPr/>
          <p:nvPr/>
        </p:nvSpPr>
        <p:spPr>
          <a:xfrm>
            <a:off x="3551484" y="5764106"/>
            <a:ext cx="2046000"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3400">
                <a:solidFill>
                  <a:srgbClr val="FFFFFF"/>
                </a:solidFill>
                <a:latin typeface="Times"/>
                <a:ea typeface="Times"/>
                <a:cs typeface="Times"/>
                <a:sym typeface="Times"/>
              </a:defRPr>
            </a:lvl1pPr>
          </a:lstStyle>
          <a:p>
            <a:pPr/>
            <a:r>
              <a:t>Transgenic</a:t>
            </a:r>
          </a:p>
        </p:txBody>
      </p:sp>
      <p:grpSp>
        <p:nvGrpSpPr>
          <p:cNvPr id="762" name="Group 762"/>
          <p:cNvGrpSpPr/>
          <p:nvPr/>
        </p:nvGrpSpPr>
        <p:grpSpPr>
          <a:xfrm>
            <a:off x="2905759" y="6522720"/>
            <a:ext cx="3420535" cy="1219201"/>
            <a:chOff x="0" y="0"/>
            <a:chExt cx="3420533" cy="1219200"/>
          </a:xfrm>
        </p:grpSpPr>
        <p:pic>
          <p:nvPicPr>
            <p:cNvPr id="760" name="image.png"/>
            <p:cNvPicPr>
              <a:picLocks noChangeAspect="1"/>
            </p:cNvPicPr>
            <p:nvPr/>
          </p:nvPicPr>
          <p:blipFill>
            <a:blip r:embed="rId3">
              <a:extLst/>
            </a:blip>
            <a:stretch>
              <a:fillRect/>
            </a:stretch>
          </p:blipFill>
          <p:spPr>
            <a:xfrm>
              <a:off x="0" y="0"/>
              <a:ext cx="3420534" cy="1219201"/>
            </a:xfrm>
            <a:prstGeom prst="rect">
              <a:avLst/>
            </a:prstGeom>
            <a:ln w="12700" cap="flat">
              <a:noFill/>
              <a:miter lim="400000"/>
            </a:ln>
            <a:effectLst/>
          </p:spPr>
        </p:pic>
        <p:pic>
          <p:nvPicPr>
            <p:cNvPr id="761" name="image.pdf"/>
            <p:cNvPicPr>
              <a:picLocks noChangeAspect="1"/>
            </p:cNvPicPr>
            <p:nvPr/>
          </p:nvPicPr>
          <p:blipFill>
            <a:blip r:embed="rId4">
              <a:extLst/>
            </a:blip>
            <a:stretch>
              <a:fillRect/>
            </a:stretch>
          </p:blipFill>
          <p:spPr>
            <a:xfrm>
              <a:off x="1198880" y="474133"/>
              <a:ext cx="352214" cy="365761"/>
            </a:xfrm>
            <a:prstGeom prst="rect">
              <a:avLst/>
            </a:prstGeom>
            <a:ln w="12700" cap="flat">
              <a:noFill/>
              <a:miter lim="400000"/>
            </a:ln>
            <a:effectLst/>
          </p:spPr>
        </p:pic>
      </p:grpSp>
      <p:pic>
        <p:nvPicPr>
          <p:cNvPr id="763" name="image.png"/>
          <p:cNvPicPr>
            <a:picLocks noChangeAspect="1"/>
          </p:cNvPicPr>
          <p:nvPr/>
        </p:nvPicPr>
        <p:blipFill>
          <a:blip r:embed="rId3">
            <a:extLst/>
          </a:blip>
          <a:stretch>
            <a:fillRect/>
          </a:stretch>
        </p:blipFill>
        <p:spPr>
          <a:xfrm>
            <a:off x="6750755" y="6534008"/>
            <a:ext cx="3420534" cy="1219201"/>
          </a:xfrm>
          <a:prstGeom prst="rect">
            <a:avLst/>
          </a:prstGeom>
          <a:ln w="12700">
            <a:miter lim="400000"/>
          </a:ln>
        </p:spPr>
      </p:pic>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65" name="Shape 765"/>
          <p:cNvSpPr/>
          <p:nvPr>
            <p:ph type="title"/>
          </p:nvPr>
        </p:nvSpPr>
        <p:spPr>
          <a:xfrm>
            <a:off x="975359" y="866986"/>
            <a:ext cx="11054082" cy="1625601"/>
          </a:xfrm>
          <a:prstGeom prst="rect">
            <a:avLst/>
          </a:prstGeom>
        </p:spPr>
        <p:txBody>
          <a:bodyPr/>
          <a:lstStyle/>
          <a:p>
            <a:pPr/>
            <a:r>
              <a:t>Current Research</a:t>
            </a:r>
          </a:p>
        </p:txBody>
      </p:sp>
      <p:sp>
        <p:nvSpPr>
          <p:cNvPr id="766" name="Shape 766"/>
          <p:cNvSpPr/>
          <p:nvPr>
            <p:ph type="body" idx="1"/>
          </p:nvPr>
        </p:nvSpPr>
        <p:spPr>
          <a:prstGeom prst="rect">
            <a:avLst/>
          </a:prstGeom>
        </p:spPr>
        <p:txBody>
          <a:bodyPr/>
          <a:lstStyle/>
          <a:p>
            <a:pPr>
              <a:buChar char="●"/>
            </a:pPr>
            <a:r>
              <a:t>Transcript levels in developing fish</a:t>
            </a:r>
          </a:p>
          <a:p>
            <a:pPr>
              <a:buChar char="●"/>
            </a:pPr>
          </a:p>
          <a:p>
            <a:pPr>
              <a:buChar char="●"/>
            </a:pPr>
            <a:r>
              <a:t>Protein levels in developing and adult fish</a:t>
            </a:r>
          </a:p>
          <a:p>
            <a:pPr>
              <a:buChar char="●"/>
            </a:pPr>
          </a:p>
          <a:p>
            <a:pPr>
              <a:buChar char="●"/>
            </a:pPr>
            <a:r>
              <a:t>Characterizing the MSTN promoter</a:t>
            </a: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68" name="Shape 768"/>
          <p:cNvSpPr/>
          <p:nvPr>
            <p:ph type="title"/>
          </p:nvPr>
        </p:nvSpPr>
        <p:spPr>
          <a:xfrm>
            <a:off x="975359" y="866986"/>
            <a:ext cx="11054082" cy="1625601"/>
          </a:xfrm>
          <a:prstGeom prst="rect">
            <a:avLst/>
          </a:prstGeom>
        </p:spPr>
        <p:txBody>
          <a:bodyPr/>
          <a:lstStyle/>
          <a:p>
            <a:pPr/>
            <a:r>
              <a:t>Developing Trout</a:t>
            </a:r>
          </a:p>
        </p:txBody>
      </p:sp>
      <p:pic>
        <p:nvPicPr>
          <p:cNvPr id="769" name="image.jpg"/>
          <p:cNvPicPr>
            <a:picLocks noChangeAspect="1"/>
          </p:cNvPicPr>
          <p:nvPr/>
        </p:nvPicPr>
        <p:blipFill>
          <a:blip r:embed="rId2">
            <a:extLst/>
          </a:blip>
          <a:srcRect l="7273" t="4313" r="2983" b="4312"/>
          <a:stretch>
            <a:fillRect/>
          </a:stretch>
        </p:blipFill>
        <p:spPr>
          <a:xfrm>
            <a:off x="383821" y="2476782"/>
            <a:ext cx="11995575" cy="7276819"/>
          </a:xfrm>
          <a:prstGeom prst="rect">
            <a:avLst/>
          </a:prstGeom>
          <a:ln w="12700">
            <a:miter lim="400000"/>
          </a:ln>
        </p:spPr>
      </p:pic>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71" name="Shape 771"/>
          <p:cNvSpPr/>
          <p:nvPr>
            <p:ph type="body" idx="1"/>
          </p:nvPr>
        </p:nvSpPr>
        <p:spPr>
          <a:xfrm>
            <a:off x="650239" y="2817706"/>
            <a:ext cx="8994988" cy="5852161"/>
          </a:xfrm>
          <a:prstGeom prst="rect">
            <a:avLst/>
          </a:prstGeom>
        </p:spPr>
        <p:txBody>
          <a:bodyPr/>
          <a:lstStyle/>
          <a:p>
            <a:pPr marL="465364" indent="-465364">
              <a:spcBef>
                <a:spcPts val="900"/>
              </a:spcBef>
              <a:buChar char="●"/>
              <a:defRPr b="0" sz="3800"/>
            </a:pPr>
            <a:r>
              <a:t>Is there a correlation with muscle development as in mammals?</a:t>
            </a:r>
          </a:p>
          <a:p>
            <a:pPr marL="465364" indent="-465364">
              <a:buChar char="●"/>
              <a:defRPr b="0" sz="3800"/>
            </a:pPr>
            <a:r>
              <a:t>Do fish with different growth strategies demonstrate different developmental expression patterns</a:t>
            </a:r>
            <a:r>
              <a:rPr sz="4400"/>
              <a:t>?</a:t>
            </a:r>
          </a:p>
        </p:txBody>
      </p:sp>
      <p:sp>
        <p:nvSpPr>
          <p:cNvPr id="772" name="Shape 772"/>
          <p:cNvSpPr/>
          <p:nvPr>
            <p:ph type="title"/>
          </p:nvPr>
        </p:nvSpPr>
        <p:spPr>
          <a:xfrm>
            <a:off x="-1" y="650239"/>
            <a:ext cx="12571308" cy="1625602"/>
          </a:xfrm>
          <a:prstGeom prst="rect">
            <a:avLst/>
          </a:prstGeom>
        </p:spPr>
        <p:txBody>
          <a:bodyPr/>
          <a:lstStyle>
            <a:lvl1pPr>
              <a:defRPr b="1" sz="5000"/>
            </a:lvl1pPr>
          </a:lstStyle>
          <a:p>
            <a:pPr/>
            <a:r>
              <a:t>3) MSTN protein and transcripts in developing embryos 			</a:t>
            </a:r>
          </a:p>
        </p:txBody>
      </p:sp>
      <p:pic>
        <p:nvPicPr>
          <p:cNvPr id="773" name="image.png"/>
          <p:cNvPicPr>
            <a:picLocks noChangeAspect="1"/>
          </p:cNvPicPr>
          <p:nvPr/>
        </p:nvPicPr>
        <p:blipFill>
          <a:blip r:embed="rId2">
            <a:extLst/>
          </a:blip>
          <a:srcRect l="9574" t="0" r="17021" b="0"/>
          <a:stretch>
            <a:fillRect/>
          </a:stretch>
        </p:blipFill>
        <p:spPr>
          <a:xfrm>
            <a:off x="9970347" y="2384213"/>
            <a:ext cx="2492587" cy="3759201"/>
          </a:xfrm>
          <a:prstGeom prst="rect">
            <a:avLst/>
          </a:prstGeom>
          <a:ln w="12700">
            <a:miter lim="400000"/>
          </a:ln>
        </p:spPr>
      </p:pic>
      <p:pic>
        <p:nvPicPr>
          <p:cNvPr id="774" name="muscle4.png"/>
          <p:cNvPicPr>
            <a:picLocks noChangeAspect="1"/>
          </p:cNvPicPr>
          <p:nvPr/>
        </p:nvPicPr>
        <p:blipFill>
          <a:blip r:embed="rId3">
            <a:extLst/>
          </a:blip>
          <a:srcRect l="8271" t="1507" r="14463" b="51597"/>
          <a:stretch>
            <a:fillRect/>
          </a:stretch>
        </p:blipFill>
        <p:spPr>
          <a:xfrm>
            <a:off x="5527040" y="6409831"/>
            <a:ext cx="3522134" cy="3343770"/>
          </a:xfrm>
          <a:prstGeom prst="rect">
            <a:avLst/>
          </a:prstGeom>
          <a:ln w="12700">
            <a:miter lim="400000"/>
          </a:ln>
        </p:spPr>
      </p:pic>
      <p:pic>
        <p:nvPicPr>
          <p:cNvPr id="775" name="muscle4.png"/>
          <p:cNvPicPr>
            <a:picLocks noChangeAspect="1"/>
          </p:cNvPicPr>
          <p:nvPr/>
        </p:nvPicPr>
        <p:blipFill>
          <a:blip r:embed="rId3">
            <a:extLst/>
          </a:blip>
          <a:srcRect l="8688" t="53492" r="4296" b="1684"/>
          <a:stretch>
            <a:fillRect/>
          </a:stretch>
        </p:blipFill>
        <p:spPr>
          <a:xfrm>
            <a:off x="975359" y="6454986"/>
            <a:ext cx="4095611" cy="3298615"/>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73"/>
                                        </p:tgtEl>
                                        <p:attrNameLst>
                                          <p:attrName>style.visibility</p:attrName>
                                        </p:attrNameLst>
                                      </p:cBhvr>
                                      <p:to>
                                        <p:strVal val="visible"/>
                                      </p:to>
                                    </p:set>
                                    <p:anim calcmode="lin" valueType="num">
                                      <p:cBhvr>
                                        <p:cTn id="7" dur="500" fill="hold"/>
                                        <p:tgtEl>
                                          <p:spTgt spid="773"/>
                                        </p:tgtEl>
                                        <p:attrNameLst>
                                          <p:attrName>ppt_x</p:attrName>
                                        </p:attrNameLst>
                                      </p:cBhvr>
                                      <p:tavLst>
                                        <p:tav tm="0">
                                          <p:val>
                                            <p:strVal val="0-#ppt_w/2"/>
                                          </p:val>
                                        </p:tav>
                                        <p:tav tm="100000">
                                          <p:val>
                                            <p:strVal val="#ppt_x"/>
                                          </p:val>
                                        </p:tav>
                                      </p:tavLst>
                                    </p:anim>
                                    <p:anim calcmode="lin" valueType="num">
                                      <p:cBhvr>
                                        <p:cTn id="8" dur="500" fill="hold"/>
                                        <p:tgtEl>
                                          <p:spTgt spid="7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774"/>
                                        </p:tgtEl>
                                        <p:attrNameLst>
                                          <p:attrName>style.visibility</p:attrName>
                                        </p:attrNameLst>
                                      </p:cBhvr>
                                      <p:to>
                                        <p:strVal val="visible"/>
                                      </p:to>
                                    </p:set>
                                    <p:anim calcmode="lin" valueType="num">
                                      <p:cBhvr>
                                        <p:cTn id="13" dur="500" fill="hold"/>
                                        <p:tgtEl>
                                          <p:spTgt spid="774"/>
                                        </p:tgtEl>
                                        <p:attrNameLst>
                                          <p:attrName>ppt_x</p:attrName>
                                        </p:attrNameLst>
                                      </p:cBhvr>
                                      <p:tavLst>
                                        <p:tav tm="0">
                                          <p:val>
                                            <p:strVal val="0-#ppt_w/2"/>
                                          </p:val>
                                        </p:tav>
                                        <p:tav tm="100000">
                                          <p:val>
                                            <p:strVal val="#ppt_x"/>
                                          </p:val>
                                        </p:tav>
                                      </p:tavLst>
                                    </p:anim>
                                    <p:anim calcmode="lin" valueType="num">
                                      <p:cBhvr>
                                        <p:cTn id="14" dur="500" fill="hold"/>
                                        <p:tgtEl>
                                          <p:spTgt spid="7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775"/>
                                        </p:tgtEl>
                                        <p:attrNameLst>
                                          <p:attrName>style.visibility</p:attrName>
                                        </p:attrNameLst>
                                      </p:cBhvr>
                                      <p:to>
                                        <p:strVal val="visible"/>
                                      </p:to>
                                    </p:set>
                                    <p:anim calcmode="lin" valueType="num">
                                      <p:cBhvr>
                                        <p:cTn id="19" dur="500" fill="hold"/>
                                        <p:tgtEl>
                                          <p:spTgt spid="775"/>
                                        </p:tgtEl>
                                        <p:attrNameLst>
                                          <p:attrName>ppt_x</p:attrName>
                                        </p:attrNameLst>
                                      </p:cBhvr>
                                      <p:tavLst>
                                        <p:tav tm="0">
                                          <p:val>
                                            <p:strVal val="0-#ppt_w/2"/>
                                          </p:val>
                                        </p:tav>
                                        <p:tav tm="100000">
                                          <p:val>
                                            <p:strVal val="#ppt_x"/>
                                          </p:val>
                                        </p:tav>
                                      </p:tavLst>
                                    </p:anim>
                                    <p:anim calcmode="lin" valueType="num">
                                      <p:cBhvr>
                                        <p:cTn id="20" dur="500" fill="hold"/>
                                        <p:tgtEl>
                                          <p:spTgt spid="7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4" grpId="2"/>
      <p:bldP build="whole" bldLvl="1" animBg="1" rev="0" advAuto="0" spid="773" grpId="1"/>
      <p:bldP build="whole" bldLvl="1" animBg="1" rev="0" advAuto="0" spid="775" grpId="3"/>
    </p:bldLst>
  </p:timing>
</p:sld>
</file>

<file path=ppt/slides/slide7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77" name="Shape 777"/>
          <p:cNvSpPr/>
          <p:nvPr>
            <p:ph type="body" sz="half" idx="1"/>
          </p:nvPr>
        </p:nvSpPr>
        <p:spPr>
          <a:xfrm>
            <a:off x="758613" y="2817706"/>
            <a:ext cx="5418667" cy="5852161"/>
          </a:xfrm>
          <a:prstGeom prst="rect">
            <a:avLst/>
          </a:prstGeom>
        </p:spPr>
        <p:txBody>
          <a:bodyPr/>
          <a:lstStyle/>
          <a:p>
            <a:pPr marL="465364" indent="-465364">
              <a:spcBef>
                <a:spcPts val="900"/>
              </a:spcBef>
              <a:buChar char="●"/>
              <a:defRPr sz="3800"/>
            </a:pPr>
            <a:r>
              <a:t>Identifying regulatory agents with sequence </a:t>
            </a:r>
          </a:p>
          <a:p>
            <a:pPr marL="465364" indent="-465364">
              <a:spcBef>
                <a:spcPts val="900"/>
              </a:spcBef>
              <a:buChar char="●"/>
              <a:defRPr sz="3800"/>
            </a:pPr>
            <a:r>
              <a:t>Future studies</a:t>
            </a:r>
          </a:p>
          <a:p>
            <a:pPr lvl="1" marL="845003" indent="-387803">
              <a:spcBef>
                <a:spcPts val="0"/>
              </a:spcBef>
              <a:buClrTx/>
              <a:buFontTx/>
              <a:defRPr sz="3800"/>
            </a:pPr>
            <a:r>
              <a:t> Transgenic GFP</a:t>
            </a:r>
          </a:p>
          <a:p>
            <a:pPr marL="465364" indent="-465364">
              <a:spcBef>
                <a:spcPts val="900"/>
              </a:spcBef>
              <a:buChar char="●"/>
              <a:defRPr sz="3800"/>
            </a:pPr>
            <a:r>
              <a:t>In vitro assays</a:t>
            </a:r>
          </a:p>
        </p:txBody>
      </p:sp>
      <p:sp>
        <p:nvSpPr>
          <p:cNvPr id="778" name="Shape 778"/>
          <p:cNvSpPr/>
          <p:nvPr>
            <p:ph type="title"/>
          </p:nvPr>
        </p:nvSpPr>
        <p:spPr>
          <a:xfrm>
            <a:off x="433493" y="866986"/>
            <a:ext cx="12571308" cy="1625601"/>
          </a:xfrm>
          <a:prstGeom prst="rect">
            <a:avLst/>
          </a:prstGeom>
        </p:spPr>
        <p:txBody>
          <a:bodyPr/>
          <a:lstStyle>
            <a:lvl1pPr>
              <a:defRPr b="1" sz="5000"/>
            </a:lvl1pPr>
          </a:lstStyle>
          <a:p>
            <a:pPr/>
            <a:r>
              <a:t>4) Fish MSTN Promoter 		</a:t>
            </a:r>
          </a:p>
        </p:txBody>
      </p:sp>
      <p:pic>
        <p:nvPicPr>
          <p:cNvPr id="779" name="gfp.png"/>
          <p:cNvPicPr>
            <a:picLocks noChangeAspect="1"/>
          </p:cNvPicPr>
          <p:nvPr/>
        </p:nvPicPr>
        <p:blipFill>
          <a:blip r:embed="rId2">
            <a:extLst/>
          </a:blip>
          <a:srcRect l="0" t="53125" r="0" b="0"/>
          <a:stretch>
            <a:fillRect/>
          </a:stretch>
        </p:blipFill>
        <p:spPr>
          <a:xfrm>
            <a:off x="6175022" y="5310293"/>
            <a:ext cx="6829779" cy="32512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79"/>
                                        </p:tgtEl>
                                        <p:attrNameLst>
                                          <p:attrName>style.visibility</p:attrName>
                                        </p:attrNameLst>
                                      </p:cBhvr>
                                      <p:to>
                                        <p:strVal val="visible"/>
                                      </p:to>
                                    </p:set>
                                    <p:anim calcmode="lin" valueType="num">
                                      <p:cBhvr>
                                        <p:cTn id="7" dur="500" fill="hold"/>
                                        <p:tgtEl>
                                          <p:spTgt spid="779"/>
                                        </p:tgtEl>
                                        <p:attrNameLst>
                                          <p:attrName>ppt_x</p:attrName>
                                        </p:attrNameLst>
                                      </p:cBhvr>
                                      <p:tavLst>
                                        <p:tav tm="0">
                                          <p:val>
                                            <p:strVal val="0-#ppt_w/2"/>
                                          </p:val>
                                        </p:tav>
                                        <p:tav tm="100000">
                                          <p:val>
                                            <p:strVal val="#ppt_x"/>
                                          </p:val>
                                        </p:tav>
                                      </p:tavLst>
                                    </p:anim>
                                    <p:anim calcmode="lin" valueType="num">
                                      <p:cBhvr>
                                        <p:cTn id="8" dur="500" fill="hold"/>
                                        <p:tgtEl>
                                          <p:spTgt spid="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9" grpId="1"/>
    </p:bldLst>
  </p:timing>
</p:sld>
</file>

<file path=ppt/slides/slide7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1" name="Shape 781"/>
          <p:cNvSpPr/>
          <p:nvPr>
            <p:ph type="body" sz="half" idx="1"/>
          </p:nvPr>
        </p:nvSpPr>
        <p:spPr>
          <a:xfrm>
            <a:off x="325119" y="3142826"/>
            <a:ext cx="6285655" cy="5852161"/>
          </a:xfrm>
          <a:prstGeom prst="rect">
            <a:avLst/>
          </a:prstGeom>
        </p:spPr>
        <p:txBody>
          <a:bodyPr/>
          <a:lstStyle/>
          <a:p>
            <a:pPr>
              <a:buChar char="●"/>
            </a:pPr>
            <a:r>
              <a:t>Universal Genome Walker Kit</a:t>
            </a:r>
          </a:p>
          <a:p>
            <a:pPr>
              <a:buChar char="●"/>
            </a:pPr>
            <a:r>
              <a:t>Sequence analysis to ID potenial transcription factor binding sites</a:t>
            </a:r>
          </a:p>
        </p:txBody>
      </p:sp>
      <p:sp>
        <p:nvSpPr>
          <p:cNvPr id="782" name="Shape 782"/>
          <p:cNvSpPr/>
          <p:nvPr>
            <p:ph type="title"/>
          </p:nvPr>
        </p:nvSpPr>
        <p:spPr>
          <a:xfrm>
            <a:off x="433493" y="866986"/>
            <a:ext cx="12571308" cy="1625601"/>
          </a:xfrm>
          <a:prstGeom prst="rect">
            <a:avLst/>
          </a:prstGeom>
        </p:spPr>
        <p:txBody>
          <a:bodyPr/>
          <a:lstStyle/>
          <a:p>
            <a:pPr>
              <a:defRPr b="1" sz="5000"/>
            </a:pPr>
            <a:r>
              <a:t>4) Fish MSTN Promoter 		      </a:t>
            </a:r>
            <a:r>
              <a:rPr sz="3800" u="sng">
                <a:solidFill>
                  <a:srgbClr val="FF3300"/>
                </a:solidFill>
              </a:rPr>
              <a:t>Protocol</a:t>
            </a:r>
          </a:p>
        </p:txBody>
      </p:sp>
      <p:pic>
        <p:nvPicPr>
          <p:cNvPr id="783" name="prom.png"/>
          <p:cNvPicPr>
            <a:picLocks noChangeAspect="1"/>
          </p:cNvPicPr>
          <p:nvPr/>
        </p:nvPicPr>
        <p:blipFill>
          <a:blip r:embed="rId2">
            <a:extLst/>
          </a:blip>
          <a:stretch>
            <a:fillRect/>
          </a:stretch>
        </p:blipFill>
        <p:spPr>
          <a:xfrm>
            <a:off x="6827520" y="2167466"/>
            <a:ext cx="6010205" cy="7525175"/>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83"/>
                                        </p:tgtEl>
                                        <p:attrNameLst>
                                          <p:attrName>style.visibility</p:attrName>
                                        </p:attrNameLst>
                                      </p:cBhvr>
                                      <p:to>
                                        <p:strVal val="visible"/>
                                      </p:to>
                                    </p:set>
                                    <p:anim calcmode="lin" valueType="num">
                                      <p:cBhvr>
                                        <p:cTn id="7" dur="500" fill="hold"/>
                                        <p:tgtEl>
                                          <p:spTgt spid="783"/>
                                        </p:tgtEl>
                                        <p:attrNameLst>
                                          <p:attrName>ppt_x</p:attrName>
                                        </p:attrNameLst>
                                      </p:cBhvr>
                                      <p:tavLst>
                                        <p:tav tm="0">
                                          <p:val>
                                            <p:strVal val="0-#ppt_w/2"/>
                                          </p:val>
                                        </p:tav>
                                        <p:tav tm="100000">
                                          <p:val>
                                            <p:strVal val="#ppt_x"/>
                                          </p:val>
                                        </p:tav>
                                      </p:tavLst>
                                    </p:anim>
                                    <p:anim calcmode="lin" valueType="num">
                                      <p:cBhvr>
                                        <p:cTn id="8" dur="500" fill="hold"/>
                                        <p:tgtEl>
                                          <p:spTgt spid="7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3"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7" name="pasted-image.jpg"/>
          <p:cNvPicPr>
            <a:picLocks noChangeAspect="1"/>
          </p:cNvPicPr>
          <p:nvPr/>
        </p:nvPicPr>
        <p:blipFill>
          <a:blip r:embed="rId2">
            <a:extLst/>
          </a:blip>
          <a:stretch>
            <a:fillRect/>
          </a:stretch>
        </p:blipFill>
        <p:spPr>
          <a:xfrm>
            <a:off x="1142029" y="0"/>
            <a:ext cx="10073042" cy="9753600"/>
          </a:xfrm>
          <a:prstGeom prst="rect">
            <a:avLst/>
          </a:prstGeom>
          <a:ln w="12700">
            <a:miter lim="400000"/>
          </a:ln>
        </p:spPr>
      </p:pic>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5" name="Shape 785"/>
          <p:cNvSpPr/>
          <p:nvPr>
            <p:ph type="title"/>
          </p:nvPr>
        </p:nvSpPr>
        <p:spPr>
          <a:xfrm>
            <a:off x="975359" y="866986"/>
            <a:ext cx="11054082" cy="1625601"/>
          </a:xfrm>
          <a:prstGeom prst="rect">
            <a:avLst/>
          </a:prstGeom>
        </p:spPr>
        <p:txBody>
          <a:bodyPr/>
          <a:lstStyle/>
          <a:p>
            <a:pPr/>
            <a:r>
              <a:t>Conclusions</a:t>
            </a:r>
          </a:p>
        </p:txBody>
      </p:sp>
      <p:sp>
        <p:nvSpPr>
          <p:cNvPr id="786" name="Shape 786"/>
          <p:cNvSpPr/>
          <p:nvPr>
            <p:ph type="body" idx="1"/>
          </p:nvPr>
        </p:nvSpPr>
        <p:spPr>
          <a:prstGeom prst="rect">
            <a:avLst/>
          </a:prstGeom>
        </p:spPr>
        <p:txBody>
          <a:bodyPr/>
          <a:lstStyle/>
          <a:p>
            <a:pPr>
              <a:buChar char="●"/>
            </a:pPr>
            <a:r>
              <a:t>Sequence homology and localization suggests similar function</a:t>
            </a:r>
            <a:br/>
          </a:p>
          <a:p>
            <a:pPr>
              <a:buChar char="●"/>
            </a:pPr>
            <a:r>
              <a:t>Isolation of multiple forms and expression in different tissue suggests novel function</a:t>
            </a: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8" name="Shape 788"/>
          <p:cNvSpPr/>
          <p:nvPr>
            <p:ph type="title"/>
          </p:nvPr>
        </p:nvSpPr>
        <p:spPr>
          <a:xfrm>
            <a:off x="975359" y="866986"/>
            <a:ext cx="11054082" cy="1625601"/>
          </a:xfrm>
          <a:prstGeom prst="rect">
            <a:avLst/>
          </a:prstGeom>
        </p:spPr>
        <p:txBody>
          <a:bodyPr/>
          <a:lstStyle/>
          <a:p>
            <a:pPr/>
            <a:r>
              <a:t>Acknowledgments</a:t>
            </a:r>
          </a:p>
        </p:txBody>
      </p:sp>
      <p:sp>
        <p:nvSpPr>
          <p:cNvPr id="789" name="Shape 789"/>
          <p:cNvSpPr/>
          <p:nvPr>
            <p:ph type="body" idx="1"/>
          </p:nvPr>
        </p:nvSpPr>
        <p:spPr>
          <a:xfrm>
            <a:off x="975359" y="2817706"/>
            <a:ext cx="11559824" cy="5852161"/>
          </a:xfrm>
          <a:prstGeom prst="rect">
            <a:avLst/>
          </a:prstGeom>
        </p:spPr>
        <p:txBody>
          <a:bodyPr/>
          <a:lstStyle/>
          <a:p>
            <a:pPr marL="465364" indent="-465364">
              <a:spcBef>
                <a:spcPts val="900"/>
              </a:spcBef>
              <a:buChar char="●"/>
              <a:defRPr sz="3800"/>
            </a:pPr>
            <a:r>
              <a:t>Yellow Perch samples provided by</a:t>
            </a:r>
          </a:p>
          <a:p>
            <a:pPr lvl="1" marL="862012" indent="-404812">
              <a:spcBef>
                <a:spcPts val="0"/>
              </a:spcBef>
              <a:buClrTx/>
              <a:buFontTx/>
              <a:defRPr sz="3400"/>
            </a:pPr>
            <a:r>
              <a:t>Dr. Jeffrey Malison</a:t>
            </a:r>
            <a:br/>
            <a:r>
              <a:t>UW-Madison Aquaculture Program</a:t>
            </a:r>
            <a:br/>
            <a:r>
              <a:t>Madison, WI</a:t>
            </a:r>
          </a:p>
          <a:p>
            <a:pPr marL="465364" indent="-465364">
              <a:spcBef>
                <a:spcPts val="900"/>
              </a:spcBef>
              <a:buChar char="●"/>
              <a:defRPr sz="3800"/>
            </a:pPr>
            <a:r>
              <a:t>Transgenic Coho Salmon provided by</a:t>
            </a:r>
          </a:p>
          <a:p>
            <a:pPr lvl="1" marL="862012" indent="-404812">
              <a:spcBef>
                <a:spcPts val="0"/>
              </a:spcBef>
              <a:buClrTx/>
              <a:buFontTx/>
              <a:defRPr sz="3400"/>
            </a:pPr>
            <a:r>
              <a:t>Dr. Bob Devlin </a:t>
            </a:r>
            <a:br/>
            <a:r>
              <a:t>Fisheries and Oceans Canada </a:t>
            </a:r>
            <a:br/>
            <a:r>
              <a:t>Vancouver, B.C.</a:t>
            </a:r>
          </a:p>
          <a:p>
            <a:pPr marL="465364" indent="-465364">
              <a:spcBef>
                <a:spcPts val="900"/>
              </a:spcBef>
              <a:buChar char="●"/>
              <a:defRPr sz="3800"/>
            </a:pPr>
            <a:r>
              <a:t>Illinois-Indiana SeaGrant and USDA</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prstGeom prst="rect">
            <a:avLst/>
          </a:prstGeom>
        </p:spPr>
        <p:txBody>
          <a:bodyPr/>
          <a:lstStyle/>
          <a:p>
            <a:pPr/>
            <a:r>
              <a:t>Basics</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